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453" r:id="rId3"/>
    <p:sldId id="476" r:id="rId4"/>
    <p:sldId id="455" r:id="rId5"/>
    <p:sldId id="529" r:id="rId6"/>
    <p:sldId id="454" r:id="rId7"/>
    <p:sldId id="477" r:id="rId8"/>
    <p:sldId id="479" r:id="rId9"/>
    <p:sldId id="478" r:id="rId10"/>
    <p:sldId id="352" r:id="rId11"/>
    <p:sldId id="470" r:id="rId12"/>
    <p:sldId id="480" r:id="rId13"/>
    <p:sldId id="482" r:id="rId14"/>
    <p:sldId id="484" r:id="rId15"/>
    <p:sldId id="483" r:id="rId16"/>
    <p:sldId id="502" r:id="rId17"/>
    <p:sldId id="488" r:id="rId18"/>
    <p:sldId id="489" r:id="rId19"/>
    <p:sldId id="492" r:id="rId20"/>
    <p:sldId id="490" r:id="rId21"/>
    <p:sldId id="495" r:id="rId22"/>
    <p:sldId id="493" r:id="rId23"/>
    <p:sldId id="497" r:id="rId24"/>
    <p:sldId id="498" r:id="rId25"/>
    <p:sldId id="499" r:id="rId26"/>
    <p:sldId id="503" r:id="rId27"/>
    <p:sldId id="500" r:id="rId28"/>
    <p:sldId id="504" r:id="rId29"/>
    <p:sldId id="506" r:id="rId30"/>
    <p:sldId id="507" r:id="rId31"/>
    <p:sldId id="505" r:id="rId32"/>
    <p:sldId id="510" r:id="rId33"/>
    <p:sldId id="522" r:id="rId34"/>
    <p:sldId id="511" r:id="rId35"/>
    <p:sldId id="512" r:id="rId36"/>
    <p:sldId id="513" r:id="rId37"/>
    <p:sldId id="514" r:id="rId38"/>
    <p:sldId id="515" r:id="rId39"/>
    <p:sldId id="517" r:id="rId40"/>
    <p:sldId id="516" r:id="rId41"/>
    <p:sldId id="518" r:id="rId42"/>
    <p:sldId id="519" r:id="rId43"/>
    <p:sldId id="521" r:id="rId44"/>
    <p:sldId id="523" r:id="rId45"/>
    <p:sldId id="524" r:id="rId46"/>
    <p:sldId id="509" r:id="rId47"/>
    <p:sldId id="526" r:id="rId48"/>
    <p:sldId id="527" r:id="rId49"/>
    <p:sldId id="528" r:id="rId50"/>
    <p:sldId id="38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92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0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8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3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1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44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3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5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6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6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7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7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73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9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7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3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2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6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85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1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1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85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65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9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2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19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4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8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8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6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5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Classes 17 and 18: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829C6-9FC6-554E-A65C-05EAF03EF2B6}"/>
              </a:ext>
            </a:extLst>
          </p:cNvPr>
          <p:cNvSpPr txBox="1"/>
          <p:nvPr/>
        </p:nvSpPr>
        <p:spPr>
          <a:xfrm>
            <a:off x="720304" y="6136575"/>
            <a:ext cx="7703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Content sourced from: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Turcotte and Schubert, Geodynamics, ii) England and Katz Oxford notes, iii) Becker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6350168"/>
            <a:ext cx="5659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mass continuity equation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Continuity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1D2C1-AE28-7B48-9E1E-3E9A15943395}"/>
              </a:ext>
            </a:extLst>
          </p:cNvPr>
          <p:cNvSpPr txBox="1"/>
          <p:nvPr/>
        </p:nvSpPr>
        <p:spPr>
          <a:xfrm>
            <a:off x="469230" y="610801"/>
            <a:ext cx="8927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more concise way to derive the same equation: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B815E8-FA88-184F-98E1-409CE665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1" y="1220399"/>
            <a:ext cx="4102766" cy="203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A67A4-C4BE-0D4F-A380-C415935E9D6C}"/>
              </a:ext>
            </a:extLst>
          </p:cNvPr>
          <p:cNvSpPr txBox="1"/>
          <p:nvPr/>
        </p:nvSpPr>
        <p:spPr>
          <a:xfrm>
            <a:off x="469230" y="1356435"/>
            <a:ext cx="3902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a fixed volume of arbitrary shape: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D9AF3B-21AB-5340-83C9-516F4BD9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5" y="2447554"/>
            <a:ext cx="3659605" cy="810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0A8DDD-24CF-3C4A-A429-B9D330231BDD}"/>
              </a:ext>
            </a:extLst>
          </p:cNvPr>
          <p:cNvSpPr/>
          <p:nvPr/>
        </p:nvSpPr>
        <p:spPr>
          <a:xfrm>
            <a:off x="607595" y="2447554"/>
            <a:ext cx="1594184" cy="829046"/>
          </a:xfrm>
          <a:prstGeom prst="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92EDB8-B98D-8143-A016-8A59DEBD6BD5}"/>
              </a:ext>
            </a:extLst>
          </p:cNvPr>
          <p:cNvSpPr/>
          <p:nvPr/>
        </p:nvSpPr>
        <p:spPr>
          <a:xfrm>
            <a:off x="2590799" y="2447554"/>
            <a:ext cx="1981201" cy="829046"/>
          </a:xfrm>
          <a:prstGeom prst="rect">
            <a:avLst/>
          </a:prstGeom>
          <a:noFill/>
          <a:ln w="444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11BF0-91CD-D24D-8862-45BE998E0B06}"/>
              </a:ext>
            </a:extLst>
          </p:cNvPr>
          <p:cNvSpPr txBox="1"/>
          <p:nvPr/>
        </p:nvSpPr>
        <p:spPr>
          <a:xfrm>
            <a:off x="346910" y="3302692"/>
            <a:ext cx="20734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Change in mass within volume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C4A58-E835-8041-BD19-ED6415554D4C}"/>
              </a:ext>
            </a:extLst>
          </p:cNvPr>
          <p:cNvSpPr txBox="1"/>
          <p:nvPr/>
        </p:nvSpPr>
        <p:spPr>
          <a:xfrm>
            <a:off x="2528639" y="3295186"/>
            <a:ext cx="20734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Mass flowing across the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33DC6-4547-D242-AC63-8F189DBFC0BF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4382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Continuity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1D2C1-AE28-7B48-9E1E-3E9A15943395}"/>
              </a:ext>
            </a:extLst>
          </p:cNvPr>
          <p:cNvSpPr txBox="1"/>
          <p:nvPr/>
        </p:nvSpPr>
        <p:spPr>
          <a:xfrm>
            <a:off x="469230" y="610801"/>
            <a:ext cx="8927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more concise way to derive the same equation: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B815E8-FA88-184F-98E1-409CE665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1" y="1220399"/>
            <a:ext cx="4102766" cy="203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A67A4-C4BE-0D4F-A380-C415935E9D6C}"/>
              </a:ext>
            </a:extLst>
          </p:cNvPr>
          <p:cNvSpPr txBox="1"/>
          <p:nvPr/>
        </p:nvSpPr>
        <p:spPr>
          <a:xfrm>
            <a:off x="469230" y="1356435"/>
            <a:ext cx="3902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a fixed volume of arbitrary shape: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D9AF3B-21AB-5340-83C9-516F4BD9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5" y="2447554"/>
            <a:ext cx="3659605" cy="81046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88A85D3-D1BA-7545-8719-2C55FB71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1" y="4833166"/>
            <a:ext cx="7375358" cy="14700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FADB39-5C8D-F145-A77E-8C2E56EE4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8" y="3550309"/>
            <a:ext cx="3902242" cy="708537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B9A21FEE-EC74-B340-9AD3-9F97A28B61DC}"/>
              </a:ext>
            </a:extLst>
          </p:cNvPr>
          <p:cNvSpPr/>
          <p:nvPr/>
        </p:nvSpPr>
        <p:spPr>
          <a:xfrm>
            <a:off x="4642129" y="2872543"/>
            <a:ext cx="553467" cy="1046748"/>
          </a:xfrm>
          <a:custGeom>
            <a:avLst/>
            <a:gdLst>
              <a:gd name="connsiteX0" fmla="*/ 0 w 553467"/>
              <a:gd name="connsiteY0" fmla="*/ 0 h 1046748"/>
              <a:gd name="connsiteX1" fmla="*/ 180474 w 553467"/>
              <a:gd name="connsiteY1" fmla="*/ 84221 h 1046748"/>
              <a:gd name="connsiteX2" fmla="*/ 48127 w 553467"/>
              <a:gd name="connsiteY2" fmla="*/ 252663 h 1046748"/>
              <a:gd name="connsiteX3" fmla="*/ 276727 w 553467"/>
              <a:gd name="connsiteY3" fmla="*/ 324853 h 1046748"/>
              <a:gd name="connsiteX4" fmla="*/ 132348 w 553467"/>
              <a:gd name="connsiteY4" fmla="*/ 589548 h 1046748"/>
              <a:gd name="connsiteX5" fmla="*/ 553453 w 553467"/>
              <a:gd name="connsiteY5" fmla="*/ 529390 h 1046748"/>
              <a:gd name="connsiteX6" fmla="*/ 144379 w 553467"/>
              <a:gd name="connsiteY6" fmla="*/ 1046748 h 104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467" h="1046748">
                <a:moveTo>
                  <a:pt x="0" y="0"/>
                </a:moveTo>
                <a:cubicBezTo>
                  <a:pt x="86226" y="21055"/>
                  <a:pt x="172453" y="42111"/>
                  <a:pt x="180474" y="84221"/>
                </a:cubicBezTo>
                <a:cubicBezTo>
                  <a:pt x="188495" y="126331"/>
                  <a:pt x="32085" y="212558"/>
                  <a:pt x="48127" y="252663"/>
                </a:cubicBezTo>
                <a:cubicBezTo>
                  <a:pt x="64169" y="292768"/>
                  <a:pt x="262690" y="268706"/>
                  <a:pt x="276727" y="324853"/>
                </a:cubicBezTo>
                <a:cubicBezTo>
                  <a:pt x="290764" y="381000"/>
                  <a:pt x="86227" y="555459"/>
                  <a:pt x="132348" y="589548"/>
                </a:cubicBezTo>
                <a:cubicBezTo>
                  <a:pt x="178469" y="623638"/>
                  <a:pt x="551448" y="453190"/>
                  <a:pt x="553453" y="529390"/>
                </a:cubicBezTo>
                <a:cubicBezTo>
                  <a:pt x="555458" y="605590"/>
                  <a:pt x="349918" y="826169"/>
                  <a:pt x="144379" y="1046748"/>
                </a:cubicBezTo>
              </a:path>
            </a:pathLst>
          </a:custGeom>
          <a:noFill/>
          <a:ln w="34925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FF39F-D016-A944-BD1A-F26685EB462D}"/>
              </a:ext>
            </a:extLst>
          </p:cNvPr>
          <p:cNvSpPr txBox="1"/>
          <p:nvPr/>
        </p:nvSpPr>
        <p:spPr>
          <a:xfrm>
            <a:off x="5241661" y="3380206"/>
            <a:ext cx="39022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(Divergence theorem)</a:t>
            </a: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AF19F54-A000-A241-AE39-9094EC9B6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5" y="6375447"/>
            <a:ext cx="2910305" cy="434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A72AB9-010E-044B-8C39-20D3F72D8F0B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44434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Continuity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1D2C1-AE28-7B48-9E1E-3E9A15943395}"/>
              </a:ext>
            </a:extLst>
          </p:cNvPr>
          <p:cNvSpPr txBox="1"/>
          <p:nvPr/>
        </p:nvSpPr>
        <p:spPr>
          <a:xfrm>
            <a:off x="469230" y="610801"/>
            <a:ext cx="8927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more concise way to derive the same equation: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B815E8-FA88-184F-98E1-409CE665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1" y="1220399"/>
            <a:ext cx="4102766" cy="203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A67A4-C4BE-0D4F-A380-C415935E9D6C}"/>
              </a:ext>
            </a:extLst>
          </p:cNvPr>
          <p:cNvSpPr txBox="1"/>
          <p:nvPr/>
        </p:nvSpPr>
        <p:spPr>
          <a:xfrm>
            <a:off x="469230" y="1356435"/>
            <a:ext cx="3902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a fixed volume of arbitrary shape: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D9AF3B-21AB-5340-83C9-516F4BD9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5" y="2447554"/>
            <a:ext cx="3659605" cy="810460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EBFDB2-5FB2-B149-863B-002236DD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8" y="3550309"/>
            <a:ext cx="3902242" cy="708537"/>
          </a:xfrm>
          <a:prstGeom prst="rect">
            <a:avLst/>
          </a:prstGeom>
        </p:spPr>
      </p:pic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F8BBCA4B-06D5-3D46-A534-8A839883D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20" y="4485169"/>
            <a:ext cx="3681662" cy="997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47E38-E77B-9442-9B4E-DFB657961BB5}"/>
              </a:ext>
            </a:extLst>
          </p:cNvPr>
          <p:cNvSpPr/>
          <p:nvPr/>
        </p:nvSpPr>
        <p:spPr>
          <a:xfrm>
            <a:off x="2189747" y="4258846"/>
            <a:ext cx="400050" cy="31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0DF0A-25C9-CB43-B864-AD317C6786E8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0528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Continuity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1D2C1-AE28-7B48-9E1E-3E9A15943395}"/>
              </a:ext>
            </a:extLst>
          </p:cNvPr>
          <p:cNvSpPr txBox="1"/>
          <p:nvPr/>
        </p:nvSpPr>
        <p:spPr>
          <a:xfrm>
            <a:off x="469230" y="610801"/>
            <a:ext cx="8927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more concise way to derive the same equation: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B815E8-FA88-184F-98E1-409CE665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1" y="1220399"/>
            <a:ext cx="4102766" cy="203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A67A4-C4BE-0D4F-A380-C415935E9D6C}"/>
              </a:ext>
            </a:extLst>
          </p:cNvPr>
          <p:cNvSpPr txBox="1"/>
          <p:nvPr/>
        </p:nvSpPr>
        <p:spPr>
          <a:xfrm>
            <a:off x="469230" y="1356435"/>
            <a:ext cx="3902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a fixed volume of arbitrary shape: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D9AF3B-21AB-5340-83C9-516F4BD9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5" y="2447554"/>
            <a:ext cx="3659605" cy="810460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EBFDB2-5FB2-B149-863B-002236DD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8" y="3550309"/>
            <a:ext cx="3902242" cy="708537"/>
          </a:xfrm>
          <a:prstGeom prst="rect">
            <a:avLst/>
          </a:prstGeom>
        </p:spPr>
      </p:pic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F8BBCA4B-06D5-3D46-A534-8A839883D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20" y="4485169"/>
            <a:ext cx="3681662" cy="997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47E38-E77B-9442-9B4E-DFB657961BB5}"/>
              </a:ext>
            </a:extLst>
          </p:cNvPr>
          <p:cNvSpPr/>
          <p:nvPr/>
        </p:nvSpPr>
        <p:spPr>
          <a:xfrm>
            <a:off x="2189747" y="4258846"/>
            <a:ext cx="400050" cy="31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5E2EFDAD-C87E-FE4F-8CD3-9C0A77016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547" y="5482286"/>
            <a:ext cx="2365607" cy="902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EA26FF-4DE8-6347-A4DB-004279C66762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426213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Continuity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1D2C1-AE28-7B48-9E1E-3E9A15943395}"/>
              </a:ext>
            </a:extLst>
          </p:cNvPr>
          <p:cNvSpPr txBox="1"/>
          <p:nvPr/>
        </p:nvSpPr>
        <p:spPr>
          <a:xfrm>
            <a:off x="469230" y="610801"/>
            <a:ext cx="8927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more concise way to derive the same equation: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B815E8-FA88-184F-98E1-409CE665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31" y="1220399"/>
            <a:ext cx="4102766" cy="203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A67A4-C4BE-0D4F-A380-C415935E9D6C}"/>
              </a:ext>
            </a:extLst>
          </p:cNvPr>
          <p:cNvSpPr txBox="1"/>
          <p:nvPr/>
        </p:nvSpPr>
        <p:spPr>
          <a:xfrm>
            <a:off x="469230" y="1356435"/>
            <a:ext cx="3902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a fixed volume of arbitrary shape: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D9AF3B-21AB-5340-83C9-516F4BD9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" y="2447554"/>
            <a:ext cx="3659605" cy="810460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EBFDB2-5FB2-B149-863B-002236DD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8" y="3550309"/>
            <a:ext cx="3902242" cy="708537"/>
          </a:xfrm>
          <a:prstGeom prst="rect">
            <a:avLst/>
          </a:prstGeom>
        </p:spPr>
      </p:pic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F8BBCA4B-06D5-3D46-A534-8A839883D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20" y="4485169"/>
            <a:ext cx="3681662" cy="997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47E38-E77B-9442-9B4E-DFB657961BB5}"/>
              </a:ext>
            </a:extLst>
          </p:cNvPr>
          <p:cNvSpPr/>
          <p:nvPr/>
        </p:nvSpPr>
        <p:spPr>
          <a:xfrm>
            <a:off x="2189747" y="4258846"/>
            <a:ext cx="400050" cy="31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5E2EFDAD-C87E-FE4F-8CD3-9C0A77016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547" y="5482286"/>
            <a:ext cx="2365607" cy="90248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5BB7F2-3371-C449-85B9-F70F2AA46A88}"/>
              </a:ext>
            </a:extLst>
          </p:cNvPr>
          <p:cNvCxnSpPr>
            <a:cxnSpLocks/>
          </p:cNvCxnSpPr>
          <p:nvPr/>
        </p:nvCxnSpPr>
        <p:spPr>
          <a:xfrm>
            <a:off x="3982456" y="5921497"/>
            <a:ext cx="1046746" cy="0"/>
          </a:xfrm>
          <a:prstGeom prst="straightConnector1">
            <a:avLst/>
          </a:prstGeom>
          <a:ln w="5080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A6485B-C681-004C-A016-EEBBC28B2318}"/>
              </a:ext>
            </a:extLst>
          </p:cNvPr>
          <p:cNvSpPr txBox="1"/>
          <p:nvPr/>
        </p:nvSpPr>
        <p:spPr>
          <a:xfrm>
            <a:off x="3568214" y="6011627"/>
            <a:ext cx="18471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Incompressible, steady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0D778DBD-2554-0B4E-8F3D-688B89AF0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4168" y="5552327"/>
            <a:ext cx="1393355" cy="6607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3EC471-6E46-6942-8885-CBBC90CA1A6C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1176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pic>
        <p:nvPicPr>
          <p:cNvPr id="13" name="Picture 1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5D91C40-F4AB-E14C-ACB1-5ECB207A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B0C05884-90C5-CF44-83F7-957ED73B2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368A2A-F1E6-DB41-99AA-5B0A74F8E101}"/>
              </a:ext>
            </a:extLst>
          </p:cNvPr>
          <p:cNvSpPr/>
          <p:nvPr/>
        </p:nvSpPr>
        <p:spPr>
          <a:xfrm>
            <a:off x="2033338" y="2932489"/>
            <a:ext cx="5209674" cy="956465"/>
          </a:xfrm>
          <a:prstGeom prst="rect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D9DB4-A8B5-6144-A34E-FCE4A1D554B7}"/>
              </a:ext>
            </a:extLst>
          </p:cNvPr>
          <p:cNvSpPr txBox="1"/>
          <p:nvPr/>
        </p:nvSpPr>
        <p:spPr>
          <a:xfrm>
            <a:off x="5758157" y="3877139"/>
            <a:ext cx="290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Cons. of momentum</a:t>
            </a:r>
          </a:p>
        </p:txBody>
      </p:sp>
    </p:spTree>
    <p:extLst>
      <p:ext uri="{BB962C8B-B14F-4D97-AF65-F5344CB8AC3E}">
        <p14:creationId xmlns:p14="http://schemas.microsoft.com/office/powerpoint/2010/main" val="82023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conservation of (linear) momentum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26BD75-DCB7-8647-9BB6-48C97CA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21" y="1594839"/>
            <a:ext cx="6695574" cy="9671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548722-C7C6-FC4F-ABE1-8CEC7A06E1B4}"/>
              </a:ext>
            </a:extLst>
          </p:cNvPr>
          <p:cNvSpPr txBox="1"/>
          <p:nvPr/>
        </p:nvSpPr>
        <p:spPr>
          <a:xfrm>
            <a:off x="48127" y="1053158"/>
            <a:ext cx="714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Navier-Stokes</a:t>
            </a:r>
            <a:r>
              <a:rPr lang="en-US" sz="20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 for Newtonian fluid:</a:t>
            </a:r>
          </a:p>
        </p:txBody>
      </p:sp>
    </p:spTree>
    <p:extLst>
      <p:ext uri="{BB962C8B-B14F-4D97-AF65-F5344CB8AC3E}">
        <p14:creationId xmlns:p14="http://schemas.microsoft.com/office/powerpoint/2010/main" val="130942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conservation of (linear) momentum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26BD75-DCB7-8647-9BB6-48C97CA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21" y="1594839"/>
            <a:ext cx="6695574" cy="9671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3CE92-1578-364F-AAD9-D3810CD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039" y="3031828"/>
            <a:ext cx="1775994" cy="58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E0CA2-809B-A34F-9329-F6A0F7459A19}"/>
              </a:ext>
            </a:extLst>
          </p:cNvPr>
          <p:cNvSpPr txBox="1"/>
          <p:nvPr/>
        </p:nvSpPr>
        <p:spPr>
          <a:xfrm>
            <a:off x="48128" y="2895854"/>
            <a:ext cx="466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Based on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Newton’s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law: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8EB51-7B54-0247-A29D-F6607DEE9DED}"/>
              </a:ext>
            </a:extLst>
          </p:cNvPr>
          <p:cNvSpPr txBox="1"/>
          <p:nvPr/>
        </p:nvSpPr>
        <p:spPr>
          <a:xfrm>
            <a:off x="48127" y="1053158"/>
            <a:ext cx="714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Navier-Stokes</a:t>
            </a:r>
            <a:r>
              <a:rPr lang="en-US" sz="20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 for Newtonian fluid:</a:t>
            </a:r>
          </a:p>
        </p:txBody>
      </p:sp>
    </p:spTree>
    <p:extLst>
      <p:ext uri="{BB962C8B-B14F-4D97-AF65-F5344CB8AC3E}">
        <p14:creationId xmlns:p14="http://schemas.microsoft.com/office/powerpoint/2010/main" val="340279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conservation of (linear) momentum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26BD75-DCB7-8647-9BB6-48C97CA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21" y="1594839"/>
            <a:ext cx="6695574" cy="9671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3CE92-1578-364F-AAD9-D3810CD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039" y="3031828"/>
            <a:ext cx="1775994" cy="58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E0CA2-809B-A34F-9329-F6A0F7459A19}"/>
              </a:ext>
            </a:extLst>
          </p:cNvPr>
          <p:cNvSpPr txBox="1"/>
          <p:nvPr/>
        </p:nvSpPr>
        <p:spPr>
          <a:xfrm>
            <a:off x="48128" y="2895854"/>
            <a:ext cx="466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Based on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Newton’s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law: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6D0258-E8D2-3D45-81FA-3A495E333846}"/>
              </a:ext>
            </a:extLst>
          </p:cNvPr>
          <p:cNvCxnSpPr>
            <a:cxnSpLocks/>
          </p:cNvCxnSpPr>
          <p:nvPr/>
        </p:nvCxnSpPr>
        <p:spPr>
          <a:xfrm flipH="1" flipV="1">
            <a:off x="3284621" y="2426003"/>
            <a:ext cx="2116600" cy="669907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DA45F3-BA26-7E4F-BF75-4A0017891E79}"/>
              </a:ext>
            </a:extLst>
          </p:cNvPr>
          <p:cNvCxnSpPr>
            <a:cxnSpLocks/>
          </p:cNvCxnSpPr>
          <p:nvPr/>
        </p:nvCxnSpPr>
        <p:spPr>
          <a:xfrm flipV="1">
            <a:off x="4222605" y="2291807"/>
            <a:ext cx="1828537" cy="834499"/>
          </a:xfrm>
          <a:prstGeom prst="straightConnector1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9345F1-BCF2-064F-A6F6-284E21859A6F}"/>
              </a:ext>
            </a:extLst>
          </p:cNvPr>
          <p:cNvSpPr txBox="1"/>
          <p:nvPr/>
        </p:nvSpPr>
        <p:spPr>
          <a:xfrm>
            <a:off x="48127" y="1053158"/>
            <a:ext cx="714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Navier-Stokes</a:t>
            </a:r>
            <a:r>
              <a:rPr lang="en-US" sz="20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 for Newtonian fluid:</a:t>
            </a:r>
          </a:p>
        </p:txBody>
      </p:sp>
    </p:spTree>
    <p:extLst>
      <p:ext uri="{BB962C8B-B14F-4D97-AF65-F5344CB8AC3E}">
        <p14:creationId xmlns:p14="http://schemas.microsoft.com/office/powerpoint/2010/main" val="186148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108284" y="416237"/>
            <a:ext cx="872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Motivation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Most of the Earth is a </a:t>
            </a:r>
            <a:r>
              <a:rPr lang="en-US" sz="27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over timescales of a few thousands of </a:t>
            </a:r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yrs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or greater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3C61B7F-FF14-474C-879D-8E98CE9E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87" y="1526644"/>
            <a:ext cx="6206425" cy="41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conservation of (linear) momentum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26BD75-DCB7-8647-9BB6-48C97CA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21" y="1594839"/>
            <a:ext cx="6695574" cy="967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00B7C-2D22-9343-8C68-969E8E8C953E}"/>
              </a:ext>
            </a:extLst>
          </p:cNvPr>
          <p:cNvSpPr txBox="1"/>
          <p:nvPr/>
        </p:nvSpPr>
        <p:spPr>
          <a:xfrm>
            <a:off x="48127" y="1053158"/>
            <a:ext cx="714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Navier-Stokes</a:t>
            </a:r>
            <a:r>
              <a:rPr lang="en-US" sz="20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 for Newtonian fluid: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3CE92-1578-364F-AAD9-D3810CD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039" y="3031828"/>
            <a:ext cx="1775994" cy="58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E0CA2-809B-A34F-9329-F6A0F7459A19}"/>
              </a:ext>
            </a:extLst>
          </p:cNvPr>
          <p:cNvSpPr txBox="1"/>
          <p:nvPr/>
        </p:nvSpPr>
        <p:spPr>
          <a:xfrm>
            <a:off x="48128" y="2895854"/>
            <a:ext cx="466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Based on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Newton’s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law: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6D0258-E8D2-3D45-81FA-3A495E333846}"/>
              </a:ext>
            </a:extLst>
          </p:cNvPr>
          <p:cNvCxnSpPr>
            <a:cxnSpLocks/>
          </p:cNvCxnSpPr>
          <p:nvPr/>
        </p:nvCxnSpPr>
        <p:spPr>
          <a:xfrm flipH="1" flipV="1">
            <a:off x="3284621" y="2426003"/>
            <a:ext cx="2116600" cy="669907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DA45F3-BA26-7E4F-BF75-4A0017891E79}"/>
              </a:ext>
            </a:extLst>
          </p:cNvPr>
          <p:cNvCxnSpPr>
            <a:cxnSpLocks/>
          </p:cNvCxnSpPr>
          <p:nvPr/>
        </p:nvCxnSpPr>
        <p:spPr>
          <a:xfrm flipV="1">
            <a:off x="4222605" y="2291807"/>
            <a:ext cx="1828537" cy="834499"/>
          </a:xfrm>
          <a:prstGeom prst="straightConnector1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7DAF4-01E2-C542-AE62-A1A17C799B24}"/>
              </a:ext>
            </a:extLst>
          </p:cNvPr>
          <p:cNvSpPr txBox="1"/>
          <p:nvPr/>
        </p:nvSpPr>
        <p:spPr>
          <a:xfrm>
            <a:off x="25021" y="4004563"/>
            <a:ext cx="895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mantle, we can assume inertial forces are small (justification later…), and so this simplifies to: 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AC76C14-D95A-E249-9BB3-BC536C09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193" y="4619014"/>
            <a:ext cx="2908300" cy="8636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739A20B2-B35C-3745-911F-F29F35AFB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527" y="4865205"/>
            <a:ext cx="568924" cy="3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conservation of (linear) momentum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26BD75-DCB7-8647-9BB6-48C97CA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21" y="1594839"/>
            <a:ext cx="6695574" cy="967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00B7C-2D22-9343-8C68-969E8E8C953E}"/>
              </a:ext>
            </a:extLst>
          </p:cNvPr>
          <p:cNvSpPr txBox="1"/>
          <p:nvPr/>
        </p:nvSpPr>
        <p:spPr>
          <a:xfrm>
            <a:off x="48127" y="1053158"/>
            <a:ext cx="714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Navier-Stokes</a:t>
            </a:r>
            <a:r>
              <a:rPr lang="en-US" sz="20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 for Newtonian fluid: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3CE92-1578-364F-AAD9-D3810CD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039" y="3031828"/>
            <a:ext cx="1775994" cy="58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E0CA2-809B-A34F-9329-F6A0F7459A19}"/>
              </a:ext>
            </a:extLst>
          </p:cNvPr>
          <p:cNvSpPr txBox="1"/>
          <p:nvPr/>
        </p:nvSpPr>
        <p:spPr>
          <a:xfrm>
            <a:off x="48128" y="2895854"/>
            <a:ext cx="466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Based on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Newton’s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law: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6D0258-E8D2-3D45-81FA-3A495E333846}"/>
              </a:ext>
            </a:extLst>
          </p:cNvPr>
          <p:cNvCxnSpPr>
            <a:cxnSpLocks/>
          </p:cNvCxnSpPr>
          <p:nvPr/>
        </p:nvCxnSpPr>
        <p:spPr>
          <a:xfrm flipH="1" flipV="1">
            <a:off x="3284621" y="2426003"/>
            <a:ext cx="2116600" cy="669907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DA45F3-BA26-7E4F-BF75-4A0017891E79}"/>
              </a:ext>
            </a:extLst>
          </p:cNvPr>
          <p:cNvCxnSpPr>
            <a:cxnSpLocks/>
          </p:cNvCxnSpPr>
          <p:nvPr/>
        </p:nvCxnSpPr>
        <p:spPr>
          <a:xfrm flipV="1">
            <a:off x="4222605" y="2291807"/>
            <a:ext cx="1828537" cy="834499"/>
          </a:xfrm>
          <a:prstGeom prst="straightConnector1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7DAF4-01E2-C542-AE62-A1A17C799B24}"/>
              </a:ext>
            </a:extLst>
          </p:cNvPr>
          <p:cNvSpPr txBox="1"/>
          <p:nvPr/>
        </p:nvSpPr>
        <p:spPr>
          <a:xfrm>
            <a:off x="25021" y="4004563"/>
            <a:ext cx="895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mantle, we can assume inertial forces are small (justification later…), and so this simplifies to: 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AC76C14-D95A-E249-9BB3-BC536C09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193" y="4619014"/>
            <a:ext cx="2908300" cy="8636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739A20B2-B35C-3745-911F-F29F35AFB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527" y="4865205"/>
            <a:ext cx="568924" cy="345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8F437-6C27-0E4F-AD2A-AEC0298FA580}"/>
              </a:ext>
            </a:extLst>
          </p:cNvPr>
          <p:cNvSpPr txBox="1"/>
          <p:nvPr/>
        </p:nvSpPr>
        <p:spPr>
          <a:xfrm>
            <a:off x="661605" y="5552309"/>
            <a:ext cx="8225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flow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a Newtonian fluid without inertia (appropriate for creeping, high viscosity flows)</a:t>
            </a:r>
          </a:p>
        </p:txBody>
      </p:sp>
    </p:spTree>
    <p:extLst>
      <p:ext uri="{BB962C8B-B14F-4D97-AF65-F5344CB8AC3E}">
        <p14:creationId xmlns:p14="http://schemas.microsoft.com/office/powerpoint/2010/main" val="192451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6350168"/>
            <a:ext cx="5659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Stokes equation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8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21" y="764476"/>
            <a:ext cx="6002757" cy="907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6BD2-C0AD-024B-9F26-24D12F230046}"/>
              </a:ext>
            </a:extLst>
          </p:cNvPr>
          <p:cNvSpPr txBox="1"/>
          <p:nvPr/>
        </p:nvSpPr>
        <p:spPr>
          <a:xfrm>
            <a:off x="132348" y="264997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(Stokes flow for incompressible, Newtonian fluid):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04" y="1065234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1570621" y="728620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</p:spTree>
    <p:extLst>
      <p:ext uri="{BB962C8B-B14F-4D97-AF65-F5344CB8AC3E}">
        <p14:creationId xmlns:p14="http://schemas.microsoft.com/office/powerpoint/2010/main" val="37492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21" y="764475"/>
            <a:ext cx="6002757" cy="3518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6BD2-C0AD-024B-9F26-24D12F230046}"/>
              </a:ext>
            </a:extLst>
          </p:cNvPr>
          <p:cNvSpPr txBox="1"/>
          <p:nvPr/>
        </p:nvSpPr>
        <p:spPr>
          <a:xfrm>
            <a:off x="132348" y="264997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(Stokes flow for incompressible, Newtonian fluid):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04" y="1065234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1570621" y="728620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25" y="1884778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1570621" y="1491229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</p:spTree>
    <p:extLst>
      <p:ext uri="{BB962C8B-B14F-4D97-AF65-F5344CB8AC3E}">
        <p14:creationId xmlns:p14="http://schemas.microsoft.com/office/powerpoint/2010/main" val="76062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21" y="764475"/>
            <a:ext cx="6002757" cy="3518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6BD2-C0AD-024B-9F26-24D12F230046}"/>
              </a:ext>
            </a:extLst>
          </p:cNvPr>
          <p:cNvSpPr txBox="1"/>
          <p:nvPr/>
        </p:nvSpPr>
        <p:spPr>
          <a:xfrm>
            <a:off x="132348" y="264997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(Stokes flow for incompressible, Newtonian fluid):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04" y="1065234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1570621" y="728620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25" y="1884778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1570621" y="1491229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220B3-0C4E-FC43-BB29-DFC3A1FA4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537" y="4873331"/>
            <a:ext cx="3685601" cy="759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F2EF32-03CC-E343-81FE-B70D48F77ABA}"/>
              </a:ext>
            </a:extLst>
          </p:cNvPr>
          <p:cNvSpPr txBox="1"/>
          <p:nvPr/>
        </p:nvSpPr>
        <p:spPr>
          <a:xfrm>
            <a:off x="144374" y="4454344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don’t neglect inertial terms (~acceleration), we have Navier-Stokes flow: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DDC3C2-2D7C-4C4F-B795-2F8DF4345DC7}"/>
              </a:ext>
            </a:extLst>
          </p:cNvPr>
          <p:cNvSpPr/>
          <p:nvPr/>
        </p:nvSpPr>
        <p:spPr>
          <a:xfrm>
            <a:off x="4035736" y="5218268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21" y="764475"/>
            <a:ext cx="6002757" cy="3518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6BD2-C0AD-024B-9F26-24D12F230046}"/>
              </a:ext>
            </a:extLst>
          </p:cNvPr>
          <p:cNvSpPr txBox="1"/>
          <p:nvPr/>
        </p:nvSpPr>
        <p:spPr>
          <a:xfrm>
            <a:off x="132348" y="264997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(Stokes flow for incompressible, Newtonian fluid):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04" y="1065234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1570621" y="728620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25" y="1884778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1570621" y="1491229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220B3-0C4E-FC43-BB29-DFC3A1FA4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537" y="4873331"/>
            <a:ext cx="3685601" cy="759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F2EF32-03CC-E343-81FE-B70D48F77ABA}"/>
              </a:ext>
            </a:extLst>
          </p:cNvPr>
          <p:cNvSpPr txBox="1"/>
          <p:nvPr/>
        </p:nvSpPr>
        <p:spPr>
          <a:xfrm>
            <a:off x="144374" y="4454344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don’t neglect inertial terms (~acceleration), we have Navier-Stokes flow: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F9B8CD6-8A43-594A-B0EE-8C50844C1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751" y="5496637"/>
            <a:ext cx="1945254" cy="759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CDC9C9-FCF8-724B-B459-9C6A7ABC1648}"/>
              </a:ext>
            </a:extLst>
          </p:cNvPr>
          <p:cNvSpPr txBox="1"/>
          <p:nvPr/>
        </p:nvSpPr>
        <p:spPr>
          <a:xfrm>
            <a:off x="130010" y="5752933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 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D/Dt is the total, 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derivative: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DDC3C2-2D7C-4C4F-B795-2F8DF4345DC7}"/>
              </a:ext>
            </a:extLst>
          </p:cNvPr>
          <p:cNvSpPr/>
          <p:nvPr/>
        </p:nvSpPr>
        <p:spPr>
          <a:xfrm>
            <a:off x="4035736" y="5218268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852A9-529B-0F44-B396-5AEA9E7910DA}"/>
              </a:ext>
            </a:extLst>
          </p:cNvPr>
          <p:cNvSpPr txBox="1"/>
          <p:nvPr/>
        </p:nvSpPr>
        <p:spPr>
          <a:xfrm>
            <a:off x="887812" y="6209011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ii) And             describes a T-dependent density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E3B182A-CF37-1F44-B107-D00D2FC57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22" y="6187409"/>
            <a:ext cx="833185" cy="4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5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21" y="764475"/>
            <a:ext cx="6002757" cy="3518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6BD2-C0AD-024B-9F26-24D12F230046}"/>
              </a:ext>
            </a:extLst>
          </p:cNvPr>
          <p:cNvSpPr txBox="1"/>
          <p:nvPr/>
        </p:nvSpPr>
        <p:spPr>
          <a:xfrm>
            <a:off x="132348" y="264997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(Stokes flow for incompressible, Newtonian fluid):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04" y="1065234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1570621" y="728620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25" y="1884778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1570621" y="1491229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220B3-0C4E-FC43-BB29-DFC3A1FA4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537" y="4873331"/>
            <a:ext cx="3685601" cy="759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F2EF32-03CC-E343-81FE-B70D48F77ABA}"/>
              </a:ext>
            </a:extLst>
          </p:cNvPr>
          <p:cNvSpPr txBox="1"/>
          <p:nvPr/>
        </p:nvSpPr>
        <p:spPr>
          <a:xfrm>
            <a:off x="144374" y="4454344"/>
            <a:ext cx="884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don’t neglect inertial terms (~acceleration), we have Navier-Stokes flow: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E6CA1-0FC2-7F4C-8EE2-F568C19BF1FF}"/>
              </a:ext>
            </a:extLst>
          </p:cNvPr>
          <p:cNvSpPr txBox="1"/>
          <p:nvPr/>
        </p:nvSpPr>
        <p:spPr>
          <a:xfrm>
            <a:off x="132348" y="5632455"/>
            <a:ext cx="88432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 why can we neglect this first, inertial term in the mantle?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5DE1A89-1F94-E94A-87EF-63807BC955C2}"/>
              </a:ext>
            </a:extLst>
          </p:cNvPr>
          <p:cNvSpPr/>
          <p:nvPr/>
        </p:nvSpPr>
        <p:spPr>
          <a:xfrm>
            <a:off x="2526633" y="4908884"/>
            <a:ext cx="661737" cy="818148"/>
          </a:xfrm>
          <a:custGeom>
            <a:avLst/>
            <a:gdLst>
              <a:gd name="connsiteX0" fmla="*/ 132347 w 661737"/>
              <a:gd name="connsiteY0" fmla="*/ 673769 h 818148"/>
              <a:gd name="connsiteX1" fmla="*/ 216568 w 661737"/>
              <a:gd name="connsiteY1" fmla="*/ 697832 h 818148"/>
              <a:gd name="connsiteX2" fmla="*/ 288758 w 661737"/>
              <a:gd name="connsiteY2" fmla="*/ 757990 h 818148"/>
              <a:gd name="connsiteX3" fmla="*/ 312821 w 661737"/>
              <a:gd name="connsiteY3" fmla="*/ 794084 h 818148"/>
              <a:gd name="connsiteX4" fmla="*/ 397042 w 661737"/>
              <a:gd name="connsiteY4" fmla="*/ 818148 h 818148"/>
              <a:gd name="connsiteX5" fmla="*/ 541421 w 661737"/>
              <a:gd name="connsiteY5" fmla="*/ 806116 h 818148"/>
              <a:gd name="connsiteX6" fmla="*/ 577516 w 661737"/>
              <a:gd name="connsiteY6" fmla="*/ 794084 h 818148"/>
              <a:gd name="connsiteX7" fmla="*/ 613610 w 661737"/>
              <a:gd name="connsiteY7" fmla="*/ 757990 h 818148"/>
              <a:gd name="connsiteX8" fmla="*/ 625642 w 661737"/>
              <a:gd name="connsiteY8" fmla="*/ 360948 h 818148"/>
              <a:gd name="connsiteX9" fmla="*/ 637674 w 661737"/>
              <a:gd name="connsiteY9" fmla="*/ 204537 h 818148"/>
              <a:gd name="connsiteX10" fmla="*/ 661737 w 661737"/>
              <a:gd name="connsiteY10" fmla="*/ 132348 h 818148"/>
              <a:gd name="connsiteX11" fmla="*/ 613610 w 661737"/>
              <a:gd name="connsiteY11" fmla="*/ 72190 h 818148"/>
              <a:gd name="connsiteX12" fmla="*/ 589547 w 661737"/>
              <a:gd name="connsiteY12" fmla="*/ 36095 h 818148"/>
              <a:gd name="connsiteX13" fmla="*/ 553452 w 661737"/>
              <a:gd name="connsiteY13" fmla="*/ 24063 h 818148"/>
              <a:gd name="connsiteX14" fmla="*/ 421105 w 661737"/>
              <a:gd name="connsiteY14" fmla="*/ 12032 h 818148"/>
              <a:gd name="connsiteX15" fmla="*/ 385010 w 661737"/>
              <a:gd name="connsiteY15" fmla="*/ 0 h 818148"/>
              <a:gd name="connsiteX16" fmla="*/ 204537 w 661737"/>
              <a:gd name="connsiteY16" fmla="*/ 36095 h 818148"/>
              <a:gd name="connsiteX17" fmla="*/ 168442 w 661737"/>
              <a:gd name="connsiteY17" fmla="*/ 48127 h 818148"/>
              <a:gd name="connsiteX18" fmla="*/ 132347 w 661737"/>
              <a:gd name="connsiteY18" fmla="*/ 72190 h 818148"/>
              <a:gd name="connsiteX19" fmla="*/ 108284 w 661737"/>
              <a:gd name="connsiteY19" fmla="*/ 108284 h 818148"/>
              <a:gd name="connsiteX20" fmla="*/ 84221 w 661737"/>
              <a:gd name="connsiteY20" fmla="*/ 132348 h 818148"/>
              <a:gd name="connsiteX21" fmla="*/ 72189 w 661737"/>
              <a:gd name="connsiteY21" fmla="*/ 168442 h 818148"/>
              <a:gd name="connsiteX22" fmla="*/ 48126 w 661737"/>
              <a:gd name="connsiteY22" fmla="*/ 204537 h 818148"/>
              <a:gd name="connsiteX23" fmla="*/ 24063 w 661737"/>
              <a:gd name="connsiteY23" fmla="*/ 288758 h 818148"/>
              <a:gd name="connsiteX24" fmla="*/ 0 w 661737"/>
              <a:gd name="connsiteY24" fmla="*/ 372979 h 818148"/>
              <a:gd name="connsiteX25" fmla="*/ 36095 w 661737"/>
              <a:gd name="connsiteY25" fmla="*/ 529390 h 818148"/>
              <a:gd name="connsiteX26" fmla="*/ 48126 w 661737"/>
              <a:gd name="connsiteY26" fmla="*/ 565484 h 818148"/>
              <a:gd name="connsiteX27" fmla="*/ 132347 w 661737"/>
              <a:gd name="connsiteY27" fmla="*/ 673769 h 81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1737" h="818148">
                <a:moveTo>
                  <a:pt x="132347" y="673769"/>
                </a:moveTo>
                <a:cubicBezTo>
                  <a:pt x="160421" y="695827"/>
                  <a:pt x="189459" y="686989"/>
                  <a:pt x="216568" y="697832"/>
                </a:cubicBezTo>
                <a:cubicBezTo>
                  <a:pt x="240229" y="707296"/>
                  <a:pt x="273728" y="739954"/>
                  <a:pt x="288758" y="757990"/>
                </a:cubicBezTo>
                <a:cubicBezTo>
                  <a:pt x="298015" y="769098"/>
                  <a:pt x="301530" y="785051"/>
                  <a:pt x="312821" y="794084"/>
                </a:cubicBezTo>
                <a:cubicBezTo>
                  <a:pt x="320667" y="800361"/>
                  <a:pt x="393897" y="817362"/>
                  <a:pt x="397042" y="818148"/>
                </a:cubicBezTo>
                <a:cubicBezTo>
                  <a:pt x="445168" y="814137"/>
                  <a:pt x="493551" y="812499"/>
                  <a:pt x="541421" y="806116"/>
                </a:cubicBezTo>
                <a:cubicBezTo>
                  <a:pt x="553992" y="804440"/>
                  <a:pt x="566964" y="801119"/>
                  <a:pt x="577516" y="794084"/>
                </a:cubicBezTo>
                <a:cubicBezTo>
                  <a:pt x="591673" y="784646"/>
                  <a:pt x="601579" y="770021"/>
                  <a:pt x="613610" y="757990"/>
                </a:cubicBezTo>
                <a:cubicBezTo>
                  <a:pt x="662012" y="564390"/>
                  <a:pt x="638996" y="694782"/>
                  <a:pt x="625642" y="360948"/>
                </a:cubicBezTo>
                <a:cubicBezTo>
                  <a:pt x="629653" y="308811"/>
                  <a:pt x="629518" y="256188"/>
                  <a:pt x="637674" y="204537"/>
                </a:cubicBezTo>
                <a:cubicBezTo>
                  <a:pt x="641630" y="179483"/>
                  <a:pt x="661737" y="132348"/>
                  <a:pt x="661737" y="132348"/>
                </a:cubicBezTo>
                <a:cubicBezTo>
                  <a:pt x="587674" y="21252"/>
                  <a:pt x="682187" y="157910"/>
                  <a:pt x="613610" y="72190"/>
                </a:cubicBezTo>
                <a:cubicBezTo>
                  <a:pt x="604577" y="60899"/>
                  <a:pt x="600838" y="45128"/>
                  <a:pt x="589547" y="36095"/>
                </a:cubicBezTo>
                <a:cubicBezTo>
                  <a:pt x="579644" y="28172"/>
                  <a:pt x="566007" y="25857"/>
                  <a:pt x="553452" y="24063"/>
                </a:cubicBezTo>
                <a:cubicBezTo>
                  <a:pt x="509600" y="17798"/>
                  <a:pt x="465221" y="16042"/>
                  <a:pt x="421105" y="12032"/>
                </a:cubicBezTo>
                <a:cubicBezTo>
                  <a:pt x="409073" y="8021"/>
                  <a:pt x="397693" y="0"/>
                  <a:pt x="385010" y="0"/>
                </a:cubicBezTo>
                <a:cubicBezTo>
                  <a:pt x="296017" y="0"/>
                  <a:pt x="280099" y="10907"/>
                  <a:pt x="204537" y="36095"/>
                </a:cubicBezTo>
                <a:cubicBezTo>
                  <a:pt x="192505" y="40106"/>
                  <a:pt x="178995" y="41092"/>
                  <a:pt x="168442" y="48127"/>
                </a:cubicBezTo>
                <a:lnTo>
                  <a:pt x="132347" y="72190"/>
                </a:lnTo>
                <a:cubicBezTo>
                  <a:pt x="124326" y="84221"/>
                  <a:pt x="117317" y="96993"/>
                  <a:pt x="108284" y="108284"/>
                </a:cubicBezTo>
                <a:cubicBezTo>
                  <a:pt x="101198" y="117142"/>
                  <a:pt x="90057" y="122621"/>
                  <a:pt x="84221" y="132348"/>
                </a:cubicBezTo>
                <a:cubicBezTo>
                  <a:pt x="77696" y="143223"/>
                  <a:pt x="77861" y="157099"/>
                  <a:pt x="72189" y="168442"/>
                </a:cubicBezTo>
                <a:cubicBezTo>
                  <a:pt x="65722" y="181376"/>
                  <a:pt x="56147" y="192505"/>
                  <a:pt x="48126" y="204537"/>
                </a:cubicBezTo>
                <a:cubicBezTo>
                  <a:pt x="19273" y="291101"/>
                  <a:pt x="54287" y="182979"/>
                  <a:pt x="24063" y="288758"/>
                </a:cubicBezTo>
                <a:cubicBezTo>
                  <a:pt x="-10448" y="409542"/>
                  <a:pt x="37597" y="222584"/>
                  <a:pt x="0" y="372979"/>
                </a:cubicBezTo>
                <a:cubicBezTo>
                  <a:pt x="15619" y="482314"/>
                  <a:pt x="3063" y="430293"/>
                  <a:pt x="36095" y="529390"/>
                </a:cubicBezTo>
                <a:cubicBezTo>
                  <a:pt x="40105" y="541421"/>
                  <a:pt x="41091" y="554932"/>
                  <a:pt x="48126" y="565484"/>
                </a:cubicBezTo>
                <a:cubicBezTo>
                  <a:pt x="100701" y="644348"/>
                  <a:pt x="104273" y="651711"/>
                  <a:pt x="132347" y="673769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9B04E-4A47-E64C-A74A-993F08B1ABBD}"/>
              </a:ext>
            </a:extLst>
          </p:cNvPr>
          <p:cNvSpPr/>
          <p:nvPr/>
        </p:nvSpPr>
        <p:spPr>
          <a:xfrm>
            <a:off x="4035736" y="5218268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24F9D-96E4-254F-91B8-D13949BC1B6A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8992A-2BFF-504C-9F1E-7034B0470DCF}"/>
              </a:ext>
            </a:extLst>
          </p:cNvPr>
          <p:cNvSpPr txBox="1"/>
          <p:nvPr/>
        </p:nvSpPr>
        <p:spPr>
          <a:xfrm>
            <a:off x="162427" y="580435"/>
            <a:ext cx="8843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non-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equations using “characteristic” quantities. Each variable is then divided by the right combination of characteristic quantities to make them non-dimensional (unitless):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98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220B3-0C4E-FC43-BB29-DFC3A1FA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24" y="1580366"/>
            <a:ext cx="3685601" cy="759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24F9D-96E4-254F-91B8-D13949BC1B6A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8992A-2BFF-504C-9F1E-7034B0470DCF}"/>
              </a:ext>
            </a:extLst>
          </p:cNvPr>
          <p:cNvSpPr txBox="1"/>
          <p:nvPr/>
        </p:nvSpPr>
        <p:spPr>
          <a:xfrm>
            <a:off x="162427" y="580435"/>
            <a:ext cx="88432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non-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equations using “characteristic” quantities. Each variable is then divided by the right combination of characteristic quantities to make them non-dimensional (unitless):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the Navier-Stokes equation: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108284" y="416237"/>
            <a:ext cx="872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Motivation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Most of the Earth is a </a:t>
            </a:r>
            <a:r>
              <a:rPr lang="en-US" sz="27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over timescales of a few thousands of </a:t>
            </a:r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yrs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or greater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3C61B7F-FF14-474C-879D-8E98CE9E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87" y="1526644"/>
            <a:ext cx="6206425" cy="4198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64230-8D84-C44B-8ADD-F295F4B3133D}"/>
                  </a:ext>
                </a:extLst>
              </p:cNvPr>
              <p:cNvSpPr txBox="1"/>
              <p:nvPr/>
            </p:nvSpPr>
            <p:spPr>
              <a:xfrm>
                <a:off x="108284" y="5912364"/>
                <a:ext cx="8927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Describe using a </a:t>
                </a:r>
                <a:r>
                  <a:rPr lang="en-US" sz="27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viscous</a:t>
                </a:r>
                <a:r>
                  <a:rPr lang="en-US" sz="2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rheology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64230-8D84-C44B-8ADD-F295F4B3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" y="5912364"/>
                <a:ext cx="8927432" cy="523220"/>
              </a:xfrm>
              <a:prstGeom prst="rect">
                <a:avLst/>
              </a:prstGeom>
              <a:blipFill>
                <a:blip r:embed="rId3"/>
                <a:stretch>
                  <a:fillRect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51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220B3-0C4E-FC43-BB29-DFC3A1FA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24" y="1580366"/>
            <a:ext cx="3685601" cy="759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24F9D-96E4-254F-91B8-D13949BC1B6A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8992A-2BFF-504C-9F1E-7034B0470DCF}"/>
              </a:ext>
            </a:extLst>
          </p:cNvPr>
          <p:cNvSpPr txBox="1"/>
          <p:nvPr/>
        </p:nvSpPr>
        <p:spPr>
          <a:xfrm>
            <a:off x="162427" y="580435"/>
            <a:ext cx="88432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non-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equations using “characteristic” quantities. Each variable is then divided by the right combination of characteristic quantities to make them non-dimensional (unitless):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Consider the Navier-Stokes equation: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choose characteristic quantities (e.g., 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0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a characteristic velocity) depending on the problem that we set up/want to solve. E.g., for convection in a box: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00D4A-28C4-434F-AEDD-E266C547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41" y="3528749"/>
            <a:ext cx="3685601" cy="2748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DC483D-C1D9-864B-A515-FB9C25C8060C}"/>
                  </a:ext>
                </a:extLst>
              </p:cNvPr>
              <p:cNvSpPr txBox="1"/>
              <p:nvPr/>
            </p:nvSpPr>
            <p:spPr>
              <a:xfrm>
                <a:off x="4237280" y="4590856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DC483D-C1D9-864B-A515-FB9C25C8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80" y="4590856"/>
                <a:ext cx="298159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255D9B-05E9-264C-9C16-93AE9FB7F2F9}"/>
                  </a:ext>
                </a:extLst>
              </p:cNvPr>
              <p:cNvSpPr txBox="1"/>
              <p:nvPr/>
            </p:nvSpPr>
            <p:spPr>
              <a:xfrm>
                <a:off x="4671924" y="4590856"/>
                <a:ext cx="2997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255D9B-05E9-264C-9C16-93AE9FB7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924" y="4590856"/>
                <a:ext cx="299762" cy="430887"/>
              </a:xfrm>
              <a:prstGeom prst="rect">
                <a:avLst/>
              </a:prstGeom>
              <a:blipFill>
                <a:blip r:embed="rId6"/>
                <a:stretch>
                  <a:fillRect l="-16000"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AF74B19B-7957-E141-811A-35B977CA2371}"/>
              </a:ext>
            </a:extLst>
          </p:cNvPr>
          <p:cNvSpPr/>
          <p:nvPr/>
        </p:nvSpPr>
        <p:spPr>
          <a:xfrm>
            <a:off x="6361222" y="3693695"/>
            <a:ext cx="300789" cy="2406316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0A0BBF-6BD3-B044-9A2C-0C4705344356}"/>
              </a:ext>
            </a:extLst>
          </p:cNvPr>
          <p:cNvCxnSpPr/>
          <p:nvPr/>
        </p:nvCxnSpPr>
        <p:spPr>
          <a:xfrm>
            <a:off x="2643467" y="3747470"/>
            <a:ext cx="0" cy="235254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CD3A0-9DAF-3F4F-B734-895AF9E70600}"/>
              </a:ext>
            </a:extLst>
          </p:cNvPr>
          <p:cNvSpPr/>
          <p:nvPr/>
        </p:nvSpPr>
        <p:spPr>
          <a:xfrm>
            <a:off x="2461371" y="4687713"/>
            <a:ext cx="369106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A9CD10-AF18-8B41-AFEA-7358AF69208C}"/>
                  </a:ext>
                </a:extLst>
              </p:cNvPr>
              <p:cNvSpPr txBox="1"/>
              <p:nvPr/>
            </p:nvSpPr>
            <p:spPr>
              <a:xfrm>
                <a:off x="2485435" y="4687713"/>
                <a:ext cx="3125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A9CD10-AF18-8B41-AFEA-7358AF69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435" y="4687713"/>
                <a:ext cx="312585" cy="430887"/>
              </a:xfrm>
              <a:prstGeom prst="rect">
                <a:avLst/>
              </a:prstGeom>
              <a:blipFill>
                <a:blip r:embed="rId7"/>
                <a:stretch>
                  <a:fillRect l="-26923" r="-2692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75540E-98AD-4F4B-8342-4F0F01313AE2}"/>
                  </a:ext>
                </a:extLst>
              </p:cNvPr>
              <p:cNvSpPr txBox="1"/>
              <p:nvPr/>
            </p:nvSpPr>
            <p:spPr>
              <a:xfrm>
                <a:off x="6673013" y="4648273"/>
                <a:ext cx="5193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75540E-98AD-4F4B-8342-4F0F01313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013" y="4648273"/>
                <a:ext cx="519373" cy="430887"/>
              </a:xfrm>
              <a:prstGeom prst="rect">
                <a:avLst/>
              </a:prstGeom>
              <a:blipFill>
                <a:blip r:embed="rId8"/>
                <a:stretch>
                  <a:fillRect l="-16667" r="-1428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58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24F9D-96E4-254F-91B8-D13949BC1B6A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2862322"/>
              </a:xfrm>
              <a:prstGeom prst="rect">
                <a:avLst/>
              </a:prstGeom>
              <a:blipFill>
                <a:blip r:embed="rId3"/>
                <a:stretch>
                  <a:fillRect l="-71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1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normalize each of the Navier-Stokes terms by the relevant characteristic value(s) to generate a non-dimensional form of the equation (note: f’ = f/f</a:t>
                </a:r>
                <a:r>
                  <a:rPr lang="en-US" sz="2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blipFill>
                <a:blip r:embed="rId3"/>
                <a:stretch>
                  <a:fillRect l="-717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435" y="3341983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3673463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348539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49B29-CC47-FA4A-B1C1-6F13BB36C085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105316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normalize each of the Navier-Stokes terms by the relevant characteristic value(s) to generate a non-dimensional form of the equation (note: f’ = f/f</a:t>
                </a:r>
                <a:r>
                  <a:rPr lang="en-US" sz="2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blipFill>
                <a:blip r:embed="rId3"/>
                <a:stretch>
                  <a:fillRect l="-717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435" y="3341983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3673463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A4E37E0-D8B4-C447-86FA-08C04BD4606D}"/>
              </a:ext>
            </a:extLst>
          </p:cNvPr>
          <p:cNvSpPr/>
          <p:nvPr/>
        </p:nvSpPr>
        <p:spPr>
          <a:xfrm>
            <a:off x="3597443" y="4144669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348539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D7A17-F410-5941-94E0-E320876B3D89}"/>
              </a:ext>
            </a:extLst>
          </p:cNvPr>
          <p:cNvSpPr txBox="1"/>
          <p:nvPr/>
        </p:nvSpPr>
        <p:spPr>
          <a:xfrm>
            <a:off x="3296240" y="47493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</a:t>
            </a:r>
          </a:p>
        </p:txBody>
      </p:sp>
      <p:pic>
        <p:nvPicPr>
          <p:cNvPr id="22" name="Picture 2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AD9DA8E-FD2C-1C45-AA3E-D3FAE101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98" y="4565197"/>
            <a:ext cx="4810381" cy="940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4F4CE-00E7-8A41-A221-17D635F21C84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97798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normalize each of the Navier-Stokes terms by the relevant characteristic value(s) to generate a non-dimensional form of the equation (note: f’ = f/f</a:t>
                </a:r>
                <a:r>
                  <a:rPr lang="en-US" sz="2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blipFill>
                <a:blip r:embed="rId3"/>
                <a:stretch>
                  <a:fillRect l="-717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435" y="3341983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3673463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A4E37E0-D8B4-C447-86FA-08C04BD4606D}"/>
              </a:ext>
            </a:extLst>
          </p:cNvPr>
          <p:cNvSpPr/>
          <p:nvPr/>
        </p:nvSpPr>
        <p:spPr>
          <a:xfrm>
            <a:off x="3597443" y="4144669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348539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D7A17-F410-5941-94E0-E320876B3D89}"/>
              </a:ext>
            </a:extLst>
          </p:cNvPr>
          <p:cNvSpPr txBox="1"/>
          <p:nvPr/>
        </p:nvSpPr>
        <p:spPr>
          <a:xfrm>
            <a:off x="3296240" y="47493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</a:t>
            </a:r>
          </a:p>
        </p:txBody>
      </p:sp>
      <p:pic>
        <p:nvPicPr>
          <p:cNvPr id="22" name="Picture 2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AD9DA8E-FD2C-1C45-AA3E-D3FAE101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98" y="4565197"/>
            <a:ext cx="4810381" cy="940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2D2819-57DD-C14A-B5C0-348761E4E4FE}"/>
              </a:ext>
            </a:extLst>
          </p:cNvPr>
          <p:cNvSpPr/>
          <p:nvPr/>
        </p:nvSpPr>
        <p:spPr>
          <a:xfrm>
            <a:off x="2009349" y="4685103"/>
            <a:ext cx="355277" cy="63371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6DF339-93EF-9C45-984D-889668BFF216}"/>
              </a:ext>
            </a:extLst>
          </p:cNvPr>
          <p:cNvSpPr/>
          <p:nvPr/>
        </p:nvSpPr>
        <p:spPr>
          <a:xfrm>
            <a:off x="1294537" y="4319752"/>
            <a:ext cx="649877" cy="658163"/>
          </a:xfrm>
          <a:custGeom>
            <a:avLst/>
            <a:gdLst>
              <a:gd name="connsiteX0" fmla="*/ 82318 w 649877"/>
              <a:gd name="connsiteY0" fmla="*/ 0 h 658163"/>
              <a:gd name="connsiteX1" fmla="*/ 8746 w 649877"/>
              <a:gd name="connsiteY1" fmla="*/ 220717 h 658163"/>
              <a:gd name="connsiteX2" fmla="*/ 260994 w 649877"/>
              <a:gd name="connsiteY2" fmla="*/ 147145 h 658163"/>
              <a:gd name="connsiteX3" fmla="*/ 239973 w 649877"/>
              <a:gd name="connsiteY3" fmla="*/ 451945 h 658163"/>
              <a:gd name="connsiteX4" fmla="*/ 502732 w 649877"/>
              <a:gd name="connsiteY4" fmla="*/ 304800 h 658163"/>
              <a:gd name="connsiteX5" fmla="*/ 523753 w 649877"/>
              <a:gd name="connsiteY5" fmla="*/ 641131 h 658163"/>
              <a:gd name="connsiteX6" fmla="*/ 649877 w 649877"/>
              <a:gd name="connsiteY6" fmla="*/ 578069 h 65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877" h="658163">
                <a:moveTo>
                  <a:pt x="82318" y="0"/>
                </a:moveTo>
                <a:cubicBezTo>
                  <a:pt x="30642" y="98096"/>
                  <a:pt x="-21033" y="196193"/>
                  <a:pt x="8746" y="220717"/>
                </a:cubicBezTo>
                <a:cubicBezTo>
                  <a:pt x="38525" y="245241"/>
                  <a:pt x="222456" y="108607"/>
                  <a:pt x="260994" y="147145"/>
                </a:cubicBezTo>
                <a:cubicBezTo>
                  <a:pt x="299532" y="185683"/>
                  <a:pt x="199683" y="425669"/>
                  <a:pt x="239973" y="451945"/>
                </a:cubicBezTo>
                <a:cubicBezTo>
                  <a:pt x="280263" y="478221"/>
                  <a:pt x="455435" y="273269"/>
                  <a:pt x="502732" y="304800"/>
                </a:cubicBezTo>
                <a:cubicBezTo>
                  <a:pt x="550029" y="336331"/>
                  <a:pt x="499229" y="595586"/>
                  <a:pt x="523753" y="641131"/>
                </a:cubicBezTo>
                <a:cubicBezTo>
                  <a:pt x="548277" y="686676"/>
                  <a:pt x="599077" y="632372"/>
                  <a:pt x="649877" y="578069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84BEBF-4352-9F45-A8AE-D06DE73A69E3}"/>
              </a:ext>
            </a:extLst>
          </p:cNvPr>
          <p:cNvSpPr txBox="1"/>
          <p:nvPr/>
        </p:nvSpPr>
        <p:spPr>
          <a:xfrm>
            <a:off x="-3279569" y="395436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1/</a:t>
            </a:r>
            <a:r>
              <a:rPr lang="en-US" sz="20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#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7C34064-7564-044F-9A0D-E7D5DA108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45" y="5921703"/>
            <a:ext cx="2028407" cy="7913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861F66B-BDEA-144C-AB2A-15269D406DE4}"/>
              </a:ext>
            </a:extLst>
          </p:cNvPr>
          <p:cNvSpPr/>
          <p:nvPr/>
        </p:nvSpPr>
        <p:spPr>
          <a:xfrm>
            <a:off x="938431" y="5921702"/>
            <a:ext cx="2028407" cy="79138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BEE1C-4241-4C48-B0E6-F6C6B7B56793}"/>
              </a:ext>
            </a:extLst>
          </p:cNvPr>
          <p:cNvSpPr txBox="1"/>
          <p:nvPr/>
        </p:nvSpPr>
        <p:spPr>
          <a:xfrm>
            <a:off x="468912" y="5557935"/>
            <a:ext cx="22631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Prandtl Number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790FA6-4070-7943-B953-84950A522F97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109079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normalize each of the Navier-Stokes terms by the relevant characteristic value(s) to generate a non-dimensional form of the equation (note: f’ = f/f</a:t>
                </a:r>
                <a:r>
                  <a:rPr lang="en-US" sz="2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blipFill>
                <a:blip r:embed="rId3"/>
                <a:stretch>
                  <a:fillRect l="-717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435" y="3341983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3673463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A4E37E0-D8B4-C447-86FA-08C04BD4606D}"/>
              </a:ext>
            </a:extLst>
          </p:cNvPr>
          <p:cNvSpPr/>
          <p:nvPr/>
        </p:nvSpPr>
        <p:spPr>
          <a:xfrm>
            <a:off x="3597443" y="4144669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348539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D7A17-F410-5941-94E0-E320876B3D89}"/>
              </a:ext>
            </a:extLst>
          </p:cNvPr>
          <p:cNvSpPr txBox="1"/>
          <p:nvPr/>
        </p:nvSpPr>
        <p:spPr>
          <a:xfrm>
            <a:off x="3296240" y="47493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</a:t>
            </a:r>
          </a:p>
        </p:txBody>
      </p:sp>
      <p:pic>
        <p:nvPicPr>
          <p:cNvPr id="22" name="Picture 2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AD9DA8E-FD2C-1C45-AA3E-D3FAE101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98" y="4565197"/>
            <a:ext cx="4810381" cy="940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2D2819-57DD-C14A-B5C0-348761E4E4FE}"/>
              </a:ext>
            </a:extLst>
          </p:cNvPr>
          <p:cNvSpPr/>
          <p:nvPr/>
        </p:nvSpPr>
        <p:spPr>
          <a:xfrm>
            <a:off x="2009349" y="4685103"/>
            <a:ext cx="355277" cy="63371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6DF339-93EF-9C45-984D-889668BFF216}"/>
              </a:ext>
            </a:extLst>
          </p:cNvPr>
          <p:cNvSpPr/>
          <p:nvPr/>
        </p:nvSpPr>
        <p:spPr>
          <a:xfrm>
            <a:off x="1294537" y="4319752"/>
            <a:ext cx="649877" cy="658163"/>
          </a:xfrm>
          <a:custGeom>
            <a:avLst/>
            <a:gdLst>
              <a:gd name="connsiteX0" fmla="*/ 82318 w 649877"/>
              <a:gd name="connsiteY0" fmla="*/ 0 h 658163"/>
              <a:gd name="connsiteX1" fmla="*/ 8746 w 649877"/>
              <a:gd name="connsiteY1" fmla="*/ 220717 h 658163"/>
              <a:gd name="connsiteX2" fmla="*/ 260994 w 649877"/>
              <a:gd name="connsiteY2" fmla="*/ 147145 h 658163"/>
              <a:gd name="connsiteX3" fmla="*/ 239973 w 649877"/>
              <a:gd name="connsiteY3" fmla="*/ 451945 h 658163"/>
              <a:gd name="connsiteX4" fmla="*/ 502732 w 649877"/>
              <a:gd name="connsiteY4" fmla="*/ 304800 h 658163"/>
              <a:gd name="connsiteX5" fmla="*/ 523753 w 649877"/>
              <a:gd name="connsiteY5" fmla="*/ 641131 h 658163"/>
              <a:gd name="connsiteX6" fmla="*/ 649877 w 649877"/>
              <a:gd name="connsiteY6" fmla="*/ 578069 h 65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877" h="658163">
                <a:moveTo>
                  <a:pt x="82318" y="0"/>
                </a:moveTo>
                <a:cubicBezTo>
                  <a:pt x="30642" y="98096"/>
                  <a:pt x="-21033" y="196193"/>
                  <a:pt x="8746" y="220717"/>
                </a:cubicBezTo>
                <a:cubicBezTo>
                  <a:pt x="38525" y="245241"/>
                  <a:pt x="222456" y="108607"/>
                  <a:pt x="260994" y="147145"/>
                </a:cubicBezTo>
                <a:cubicBezTo>
                  <a:pt x="299532" y="185683"/>
                  <a:pt x="199683" y="425669"/>
                  <a:pt x="239973" y="451945"/>
                </a:cubicBezTo>
                <a:cubicBezTo>
                  <a:pt x="280263" y="478221"/>
                  <a:pt x="455435" y="273269"/>
                  <a:pt x="502732" y="304800"/>
                </a:cubicBezTo>
                <a:cubicBezTo>
                  <a:pt x="550029" y="336331"/>
                  <a:pt x="499229" y="595586"/>
                  <a:pt x="523753" y="641131"/>
                </a:cubicBezTo>
                <a:cubicBezTo>
                  <a:pt x="548277" y="686676"/>
                  <a:pt x="599077" y="632372"/>
                  <a:pt x="649877" y="578069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84BEBF-4352-9F45-A8AE-D06DE73A69E3}"/>
              </a:ext>
            </a:extLst>
          </p:cNvPr>
          <p:cNvSpPr txBox="1"/>
          <p:nvPr/>
        </p:nvSpPr>
        <p:spPr>
          <a:xfrm>
            <a:off x="-3279569" y="395436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1/</a:t>
            </a:r>
            <a:r>
              <a:rPr lang="en-US" sz="20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#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7C34064-7564-044F-9A0D-E7D5DA108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45" y="5921703"/>
            <a:ext cx="2028407" cy="7913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861F66B-BDEA-144C-AB2A-15269D406DE4}"/>
              </a:ext>
            </a:extLst>
          </p:cNvPr>
          <p:cNvSpPr/>
          <p:nvPr/>
        </p:nvSpPr>
        <p:spPr>
          <a:xfrm>
            <a:off x="938431" y="5921702"/>
            <a:ext cx="2028407" cy="79138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BEE1C-4241-4C48-B0E6-F6C6B7B56793}"/>
              </a:ext>
            </a:extLst>
          </p:cNvPr>
          <p:cNvSpPr txBox="1"/>
          <p:nvPr/>
        </p:nvSpPr>
        <p:spPr>
          <a:xfrm>
            <a:off x="468912" y="5557935"/>
            <a:ext cx="22631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Prandtl Number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C426F2-3BC7-DE40-8429-198AFD62117B}"/>
              </a:ext>
            </a:extLst>
          </p:cNvPr>
          <p:cNvSpPr/>
          <p:nvPr/>
        </p:nvSpPr>
        <p:spPr>
          <a:xfrm>
            <a:off x="5245768" y="4648733"/>
            <a:ext cx="1184371" cy="76824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2C5AB5-3FC0-5148-B81D-CF748ED27D18}"/>
              </a:ext>
            </a:extLst>
          </p:cNvPr>
          <p:cNvSpPr txBox="1"/>
          <p:nvPr/>
        </p:nvSpPr>
        <p:spPr>
          <a:xfrm>
            <a:off x="5864431" y="4245335"/>
            <a:ext cx="1120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 #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4BC9976-9693-1845-9D95-F4969D30E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573" y="5838061"/>
            <a:ext cx="2263138" cy="9477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586B48D-A40A-C147-8801-AB0803845432}"/>
              </a:ext>
            </a:extLst>
          </p:cNvPr>
          <p:cNvSpPr/>
          <p:nvPr/>
        </p:nvSpPr>
        <p:spPr>
          <a:xfrm>
            <a:off x="5505340" y="5849315"/>
            <a:ext cx="2263138" cy="89530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F680A1-4E96-5D42-9F09-5883396BA38A}"/>
              </a:ext>
            </a:extLst>
          </p:cNvPr>
          <p:cNvSpPr txBox="1"/>
          <p:nvPr/>
        </p:nvSpPr>
        <p:spPr>
          <a:xfrm>
            <a:off x="4020553" y="5753656"/>
            <a:ext cx="1430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Rayleigh </a:t>
            </a:r>
          </a:p>
          <a:p>
            <a:pPr algn="r"/>
            <a:r>
              <a:rPr lang="en-US" sz="17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1750573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/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Using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we can derive simple expressions for characteristic values of each of the equation properties: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We can now normalize each of the Navier-Stokes terms by the relevant characteristic value(s) to generate a non-dimensional form of the equation (note: f’ = f/f</a:t>
                </a:r>
                <a:r>
                  <a:rPr lang="en-US" sz="2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8992A-2BFF-504C-9F1E-7034B047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7" y="580435"/>
                <a:ext cx="8843210" cy="3785652"/>
              </a:xfrm>
              <a:prstGeom prst="rect">
                <a:avLst/>
              </a:prstGeom>
              <a:blipFill>
                <a:blip r:embed="rId3"/>
                <a:stretch>
                  <a:fillRect l="-717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4644953-7862-034F-977C-14C9D3449830}"/>
              </a:ext>
            </a:extLst>
          </p:cNvPr>
          <p:cNvSpPr/>
          <p:nvPr/>
        </p:nvSpPr>
        <p:spPr>
          <a:xfrm>
            <a:off x="6430139" y="1911846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8C8F44-A9D8-824D-B90D-35DA2631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70" y="1344619"/>
            <a:ext cx="1104316" cy="85813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143E0B26-37F7-7A47-AAD4-13520E23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50" y="1311331"/>
            <a:ext cx="1104316" cy="969256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4AD53A3D-03DF-A145-9285-50CC654E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851" y="1273366"/>
            <a:ext cx="3685601" cy="1127921"/>
          </a:xfrm>
          <a:prstGeom prst="rect">
            <a:avLst/>
          </a:prstGeom>
        </p:spPr>
      </p:pic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2363767-7288-714B-925F-BFA1153E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435" y="3341983"/>
            <a:ext cx="3685601" cy="7591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B6B2C5-F53F-F04B-9423-F866AC9E87AE}"/>
              </a:ext>
            </a:extLst>
          </p:cNvPr>
          <p:cNvSpPr/>
          <p:nvPr/>
        </p:nvSpPr>
        <p:spPr>
          <a:xfrm>
            <a:off x="3995750" y="3673463"/>
            <a:ext cx="110003" cy="22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A4E37E0-D8B4-C447-86FA-08C04BD4606D}"/>
              </a:ext>
            </a:extLst>
          </p:cNvPr>
          <p:cNvSpPr/>
          <p:nvPr/>
        </p:nvSpPr>
        <p:spPr>
          <a:xfrm>
            <a:off x="3597443" y="4144669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3BC867-76EA-9E4E-A990-63B9CAA3A288}"/>
              </a:ext>
            </a:extLst>
          </p:cNvPr>
          <p:cNvSpPr txBox="1"/>
          <p:nvPr/>
        </p:nvSpPr>
        <p:spPr>
          <a:xfrm>
            <a:off x="3302696" y="348539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D7A17-F410-5941-94E0-E320876B3D89}"/>
              </a:ext>
            </a:extLst>
          </p:cNvPr>
          <p:cNvSpPr txBox="1"/>
          <p:nvPr/>
        </p:nvSpPr>
        <p:spPr>
          <a:xfrm>
            <a:off x="3296240" y="47493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</a:t>
            </a:r>
          </a:p>
        </p:txBody>
      </p:sp>
      <p:pic>
        <p:nvPicPr>
          <p:cNvPr id="22" name="Picture 2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AD9DA8E-FD2C-1C45-AA3E-D3FAE101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98" y="4565197"/>
            <a:ext cx="4810381" cy="940123"/>
          </a:xfrm>
          <a:prstGeom prst="rect">
            <a:avLst/>
          </a:prstGeom>
        </p:spPr>
      </p:pic>
      <p:sp>
        <p:nvSpPr>
          <p:cNvPr id="32" name="Down Arrow 31">
            <a:extLst>
              <a:ext uri="{FF2B5EF4-FFF2-40B4-BE49-F238E27FC236}">
                <a16:creationId xmlns:a16="http://schemas.microsoft.com/office/drawing/2014/main" id="{2F905583-440E-1940-A83F-6F55A7F92D97}"/>
              </a:ext>
            </a:extLst>
          </p:cNvPr>
          <p:cNvSpPr/>
          <p:nvPr/>
        </p:nvSpPr>
        <p:spPr>
          <a:xfrm>
            <a:off x="3597443" y="5467628"/>
            <a:ext cx="1335505" cy="41018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0323" y="5878673"/>
            <a:ext cx="4359819" cy="7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738E4-6B3D-004D-8C5F-B46640AB99CC}"/>
              </a:ext>
            </a:extLst>
          </p:cNvPr>
          <p:cNvSpPr txBox="1"/>
          <p:nvPr/>
        </p:nvSpPr>
        <p:spPr>
          <a:xfrm>
            <a:off x="150395" y="1491324"/>
            <a:ext cx="884321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Prandtl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8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738E4-6B3D-004D-8C5F-B46640AB99CC}"/>
              </a:ext>
            </a:extLst>
          </p:cNvPr>
          <p:cNvSpPr txBox="1"/>
          <p:nvPr/>
        </p:nvSpPr>
        <p:spPr>
          <a:xfrm>
            <a:off x="150395" y="1491324"/>
            <a:ext cx="884321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Prandtl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FAB47-5D9A-E548-B450-CBC0D749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21" y="1949083"/>
            <a:ext cx="2028407" cy="79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/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422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738E4-6B3D-004D-8C5F-B46640AB99CC}"/>
              </a:ext>
            </a:extLst>
          </p:cNvPr>
          <p:cNvSpPr txBox="1"/>
          <p:nvPr/>
        </p:nvSpPr>
        <p:spPr>
          <a:xfrm>
            <a:off x="150395" y="1491324"/>
            <a:ext cx="884321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Prandtl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	The Prandtl number compares the diffusion of momentum and the diffusion of 	heat.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&gt;&gt;&gt; 1 shows that momentum diffuses </a:t>
            </a:r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faster than heat. 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FAB47-5D9A-E548-B450-CBC0D749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21" y="1949083"/>
            <a:ext cx="2028407" cy="79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/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9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6" y="805327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35720DE-E781-AD43-9C40-6882B8037887}"/>
              </a:ext>
            </a:extLst>
          </p:cNvPr>
          <p:cNvSpPr/>
          <p:nvPr/>
        </p:nvSpPr>
        <p:spPr>
          <a:xfrm>
            <a:off x="676209" y="693693"/>
            <a:ext cx="4971705" cy="5760892"/>
          </a:xfrm>
          <a:custGeom>
            <a:avLst/>
            <a:gdLst>
              <a:gd name="connsiteX0" fmla="*/ 953347 w 4971705"/>
              <a:gd name="connsiteY0" fmla="*/ 162661 h 5760892"/>
              <a:gd name="connsiteX1" fmla="*/ 501172 w 4971705"/>
              <a:gd name="connsiteY1" fmla="*/ 644982 h 5760892"/>
              <a:gd name="connsiteX2" fmla="*/ 8802 w 4971705"/>
              <a:gd name="connsiteY2" fmla="*/ 3096779 h 5760892"/>
              <a:gd name="connsiteX3" fmla="*/ 943299 w 4971705"/>
              <a:gd name="connsiteY3" fmla="*/ 5538529 h 5760892"/>
              <a:gd name="connsiteX4" fmla="*/ 4490367 w 4971705"/>
              <a:gd name="connsiteY4" fmla="*/ 5568674 h 5760892"/>
              <a:gd name="connsiteX5" fmla="*/ 4892301 w 4971705"/>
              <a:gd name="connsiteY5" fmla="*/ 4835144 h 5760892"/>
              <a:gd name="connsiteX6" fmla="*/ 4058288 w 4971705"/>
              <a:gd name="connsiteY6" fmla="*/ 3810212 h 5760892"/>
              <a:gd name="connsiteX7" fmla="*/ 3827176 w 4971705"/>
              <a:gd name="connsiteY7" fmla="*/ 2011557 h 5760892"/>
              <a:gd name="connsiteX8" fmla="*/ 3375000 w 4971705"/>
              <a:gd name="connsiteY8" fmla="*/ 423918 h 5760892"/>
              <a:gd name="connsiteX9" fmla="*/ 2299827 w 4971705"/>
              <a:gd name="connsiteY9" fmla="*/ 11935 h 5760892"/>
              <a:gd name="connsiteX10" fmla="*/ 953347 w 4971705"/>
              <a:gd name="connsiteY10" fmla="*/ 162661 h 57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1705" h="5760892">
                <a:moveTo>
                  <a:pt x="953347" y="162661"/>
                </a:moveTo>
                <a:cubicBezTo>
                  <a:pt x="653571" y="268169"/>
                  <a:pt x="658596" y="155962"/>
                  <a:pt x="501172" y="644982"/>
                </a:cubicBezTo>
                <a:cubicBezTo>
                  <a:pt x="343748" y="1134002"/>
                  <a:pt x="-64886" y="2281188"/>
                  <a:pt x="8802" y="3096779"/>
                </a:cubicBezTo>
                <a:cubicBezTo>
                  <a:pt x="82490" y="3912370"/>
                  <a:pt x="196372" y="5126547"/>
                  <a:pt x="943299" y="5538529"/>
                </a:cubicBezTo>
                <a:cubicBezTo>
                  <a:pt x="1690226" y="5950511"/>
                  <a:pt x="3832200" y="5685905"/>
                  <a:pt x="4490367" y="5568674"/>
                </a:cubicBezTo>
                <a:cubicBezTo>
                  <a:pt x="5148534" y="5451443"/>
                  <a:pt x="4964314" y="5128221"/>
                  <a:pt x="4892301" y="4835144"/>
                </a:cubicBezTo>
                <a:cubicBezTo>
                  <a:pt x="4820288" y="4542067"/>
                  <a:pt x="4235809" y="4280810"/>
                  <a:pt x="4058288" y="3810212"/>
                </a:cubicBezTo>
                <a:cubicBezTo>
                  <a:pt x="3880767" y="3339614"/>
                  <a:pt x="3941057" y="2575939"/>
                  <a:pt x="3827176" y="2011557"/>
                </a:cubicBezTo>
                <a:cubicBezTo>
                  <a:pt x="3713295" y="1447175"/>
                  <a:pt x="3629558" y="757188"/>
                  <a:pt x="3375000" y="423918"/>
                </a:cubicBezTo>
                <a:cubicBezTo>
                  <a:pt x="3120442" y="90648"/>
                  <a:pt x="2705110" y="57153"/>
                  <a:pt x="2299827" y="11935"/>
                </a:cubicBezTo>
                <a:cubicBezTo>
                  <a:pt x="1894544" y="-33283"/>
                  <a:pt x="1253123" y="57153"/>
                  <a:pt x="953347" y="162661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828DC-C780-9C4D-95B8-BCA3A2B03ACA}"/>
              </a:ext>
            </a:extLst>
          </p:cNvPr>
          <p:cNvSpPr txBox="1"/>
          <p:nvPr/>
        </p:nvSpPr>
        <p:spPr>
          <a:xfrm rot="19428730">
            <a:off x="-3423896" y="510983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</p:spTree>
    <p:extLst>
      <p:ext uri="{BB962C8B-B14F-4D97-AF65-F5344CB8AC3E}">
        <p14:creationId xmlns:p14="http://schemas.microsoft.com/office/powerpoint/2010/main" val="334817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738E4-6B3D-004D-8C5F-B46640AB99CC}"/>
              </a:ext>
            </a:extLst>
          </p:cNvPr>
          <p:cNvSpPr txBox="1"/>
          <p:nvPr/>
        </p:nvSpPr>
        <p:spPr>
          <a:xfrm>
            <a:off x="150395" y="1491324"/>
            <a:ext cx="8843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Prandtl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	The Prandtl number compares the diffusion of momentum and the diffusion of 	heat.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&gt;&gt;&gt; 1 shows that momentum diffuses </a:t>
            </a:r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faster than heat.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can 	therefore neglect terms with 1/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which leads to the Stokes equation without 	inertia (aka: infinite Prandtl number approximation)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FAB47-5D9A-E548-B450-CBC0D749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21" y="1949083"/>
            <a:ext cx="2028407" cy="79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/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CAC79E-A93F-BF4D-9D7F-A251990D73EC}"/>
              </a:ext>
            </a:extLst>
          </p:cNvPr>
          <p:cNvCxnSpPr/>
          <p:nvPr/>
        </p:nvCxnSpPr>
        <p:spPr>
          <a:xfrm flipV="1">
            <a:off x="2474259" y="640675"/>
            <a:ext cx="817581" cy="734723"/>
          </a:xfrm>
          <a:prstGeom prst="straightConnector1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3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738E4-6B3D-004D-8C5F-B46640AB99CC}"/>
              </a:ext>
            </a:extLst>
          </p:cNvPr>
          <p:cNvSpPr txBox="1"/>
          <p:nvPr/>
        </p:nvSpPr>
        <p:spPr>
          <a:xfrm>
            <a:off x="150395" y="1491324"/>
            <a:ext cx="884321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Prandtl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	The Prandtl number compares the diffusion of momentum and the diffusion of 	heat.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&gt;&gt;&gt; 1 shows that momentum diffuses 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much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faster than heat. We can 	therefore neglect terms with 1/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which leads to the Stokes equation without 	inertia (aka: infinite Prandtl number approximation)</a:t>
            </a:r>
          </a:p>
          <a:p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approx. Rayleigh number for Earth’s mantle?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FAB47-5D9A-E548-B450-CBC0D749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21" y="1949083"/>
            <a:ext cx="2028407" cy="79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/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CAC79E-A93F-BF4D-9D7F-A251990D73EC}"/>
              </a:ext>
            </a:extLst>
          </p:cNvPr>
          <p:cNvCxnSpPr/>
          <p:nvPr/>
        </p:nvCxnSpPr>
        <p:spPr>
          <a:xfrm flipV="1">
            <a:off x="2474259" y="640675"/>
            <a:ext cx="817581" cy="734723"/>
          </a:xfrm>
          <a:prstGeom prst="straightConnector1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198D804-4953-4346-B638-778178041398}"/>
              </a:ext>
            </a:extLst>
          </p:cNvPr>
          <p:cNvSpPr/>
          <p:nvPr/>
        </p:nvSpPr>
        <p:spPr>
          <a:xfrm>
            <a:off x="1968921" y="1851901"/>
            <a:ext cx="4729198" cy="79138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1A75464-0798-A64E-9851-DA93324F2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319" y="4445557"/>
            <a:ext cx="2049797" cy="85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D0D6DB-CD5F-984A-96D5-39FAD1A4D717}"/>
                  </a:ext>
                </a:extLst>
              </p:cNvPr>
              <p:cNvSpPr txBox="1"/>
              <p:nvPr/>
            </p:nvSpPr>
            <p:spPr>
              <a:xfrm>
                <a:off x="2765351" y="4448565"/>
                <a:ext cx="6107201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.10.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3×10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den>
                      </m:f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D0D6DB-CD5F-984A-96D5-39FAD1A4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51" y="4448565"/>
                <a:ext cx="6107201" cy="68326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799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dimensionalization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552400-0BCB-CF4D-BAEC-1925CE3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00" y="640675"/>
            <a:ext cx="4359819" cy="734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738E4-6B3D-004D-8C5F-B46640AB99CC}"/>
                  </a:ext>
                </a:extLst>
              </p:cNvPr>
              <p:cNvSpPr txBox="1"/>
              <p:nvPr/>
            </p:nvSpPr>
            <p:spPr>
              <a:xfrm>
                <a:off x="150395" y="1491324"/>
                <a:ext cx="8843210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approx. Prandtl number for Earth’s mantle?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The Prandtl number compares the diffusion of momentum and the diffusion of 	heat.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Pr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&gt;&gt;&gt; 1 shows that momentum diffuses </a:t>
                </a:r>
                <a:r>
                  <a:rPr lang="en-US" u="sng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much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faster than heat. We can 	therefore neglect terms with 1/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Pr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which leads to the Stokes equation without 	inertia (aka: infinite Prandtl number approximation)</a:t>
                </a: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approx. Rayleigh number for Earth’s mantle?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The Rayleigh number characterizes the fluid’s flow regime by comparing buoyant 	and viscous force magnitudes. Below a certain value (Critical Ra #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10</a:t>
                </a:r>
                <a:r>
                  <a:rPr lang="en-US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heat 	transferred only by conduction. Therefore, convection important on Earth.</a:t>
                </a: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738E4-6B3D-004D-8C5F-B46640AB9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95" y="1491324"/>
                <a:ext cx="8843210" cy="5416868"/>
              </a:xfrm>
              <a:prstGeom prst="rect">
                <a:avLst/>
              </a:prstGeom>
              <a:blipFill>
                <a:blip r:embed="rId4"/>
                <a:stretch>
                  <a:fillRect l="-575" t="-468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FAB47-5D9A-E548-B450-CBC0D749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921" y="1949083"/>
            <a:ext cx="2028407" cy="79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/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A63506-90B4-CE4E-A6D2-D0D1177F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47" y="1908046"/>
                <a:ext cx="4625465" cy="679097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CAC79E-A93F-BF4D-9D7F-A251990D73EC}"/>
              </a:ext>
            </a:extLst>
          </p:cNvPr>
          <p:cNvCxnSpPr/>
          <p:nvPr/>
        </p:nvCxnSpPr>
        <p:spPr>
          <a:xfrm flipV="1">
            <a:off x="2474259" y="640675"/>
            <a:ext cx="817581" cy="734723"/>
          </a:xfrm>
          <a:prstGeom prst="straightConnector1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198D804-4953-4346-B638-778178041398}"/>
              </a:ext>
            </a:extLst>
          </p:cNvPr>
          <p:cNvSpPr/>
          <p:nvPr/>
        </p:nvSpPr>
        <p:spPr>
          <a:xfrm>
            <a:off x="1968921" y="1851901"/>
            <a:ext cx="4729198" cy="79138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1A75464-0798-A64E-9851-DA93324F2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319" y="4445557"/>
            <a:ext cx="2049797" cy="85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D0D6DB-CD5F-984A-96D5-39FAD1A4D717}"/>
                  </a:ext>
                </a:extLst>
              </p:cNvPr>
              <p:cNvSpPr txBox="1"/>
              <p:nvPr/>
            </p:nvSpPr>
            <p:spPr>
              <a:xfrm>
                <a:off x="2765351" y="4448565"/>
                <a:ext cx="6107201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.10.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3×10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den>
                      </m:f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D0D6DB-CD5F-984A-96D5-39FAD1A4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51" y="4448565"/>
                <a:ext cx="6107201" cy="683264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739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Rayleigh number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195A107-A964-FE42-BA86-6979DB56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9" y="751262"/>
            <a:ext cx="7655442" cy="4649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99A6BA-DABE-1345-AF7F-471CDD195500}"/>
              </a:ext>
            </a:extLst>
          </p:cNvPr>
          <p:cNvSpPr txBox="1"/>
          <p:nvPr/>
        </p:nvSpPr>
        <p:spPr>
          <a:xfrm>
            <a:off x="1915400" y="5187989"/>
            <a:ext cx="8843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Increasing Ra #  increases the convective vigor</a:t>
            </a: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1E26-AC4B-F641-AFB1-C9210EC320DE}"/>
              </a:ext>
            </a:extLst>
          </p:cNvPr>
          <p:cNvSpPr txBox="1"/>
          <p:nvPr/>
        </p:nvSpPr>
        <p:spPr>
          <a:xfrm>
            <a:off x="5245768" y="6519446"/>
            <a:ext cx="42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3324762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D8B66-276D-6145-9D6B-7092131008CA}"/>
              </a:ext>
            </a:extLst>
          </p:cNvPr>
          <p:cNvSpPr txBox="1"/>
          <p:nvPr/>
        </p:nvSpPr>
        <p:spPr>
          <a:xfrm>
            <a:off x="362267" y="720360"/>
            <a:ext cx="88432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7C6187-8FD6-8C4F-9D97-8274BA6D2D3B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DD9A7-66EB-0049-B8BC-0E667CD339DB}"/>
              </a:ext>
            </a:extLst>
          </p:cNvPr>
          <p:cNvSpPr txBox="1"/>
          <p:nvPr/>
        </p:nvSpPr>
        <p:spPr>
          <a:xfrm>
            <a:off x="4133032" y="695565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Inertial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4E814-229B-4549-BCDA-15D36670798B}"/>
              </a:ext>
            </a:extLst>
          </p:cNvPr>
          <p:cNvSpPr txBox="1"/>
          <p:nvPr/>
        </p:nvSpPr>
        <p:spPr>
          <a:xfrm>
            <a:off x="4120999" y="1947172"/>
            <a:ext cx="101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forces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E6D54-0A2A-0947-8779-BA91335DFDD5}"/>
              </a:ext>
            </a:extLst>
          </p:cNvPr>
          <p:cNvSpPr/>
          <p:nvPr/>
        </p:nvSpPr>
        <p:spPr>
          <a:xfrm>
            <a:off x="-926432" y="2454342"/>
            <a:ext cx="4150895" cy="4163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0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D8B66-276D-6145-9D6B-7092131008CA}"/>
              </a:ext>
            </a:extLst>
          </p:cNvPr>
          <p:cNvSpPr txBox="1"/>
          <p:nvPr/>
        </p:nvSpPr>
        <p:spPr>
          <a:xfrm>
            <a:off x="362267" y="720360"/>
            <a:ext cx="88432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7C6187-8FD6-8C4F-9D97-8274BA6D2D3B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DD9A7-66EB-0049-B8BC-0E667CD339DB}"/>
              </a:ext>
            </a:extLst>
          </p:cNvPr>
          <p:cNvSpPr txBox="1"/>
          <p:nvPr/>
        </p:nvSpPr>
        <p:spPr>
          <a:xfrm>
            <a:off x="4133032" y="695565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Inertial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4E814-229B-4549-BCDA-15D36670798B}"/>
              </a:ext>
            </a:extLst>
          </p:cNvPr>
          <p:cNvSpPr txBox="1"/>
          <p:nvPr/>
        </p:nvSpPr>
        <p:spPr>
          <a:xfrm>
            <a:off x="4120999" y="1947172"/>
            <a:ext cx="101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forces</a:t>
            </a:r>
          </a:p>
        </p:txBody>
      </p:sp>
      <p:pic>
        <p:nvPicPr>
          <p:cNvPr id="1026" name="Picture 2" descr="Turbulent Flow | Definition &amp;amp; Characteristics | nuclear-power.com">
            <a:extLst>
              <a:ext uri="{FF2B5EF4-FFF2-40B4-BE49-F238E27FC236}">
                <a16:creationId xmlns:a16="http://schemas.microsoft.com/office/drawing/2014/main" id="{3E390DCB-E7D9-3748-B602-C61925CB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63" y="2775926"/>
            <a:ext cx="71501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7E6D54-0A2A-0947-8779-BA91335DFDD5}"/>
              </a:ext>
            </a:extLst>
          </p:cNvPr>
          <p:cNvSpPr/>
          <p:nvPr/>
        </p:nvSpPr>
        <p:spPr>
          <a:xfrm>
            <a:off x="-926432" y="2454342"/>
            <a:ext cx="4150895" cy="4163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9053A-80B1-5842-B8E7-66358E0F36E6}"/>
              </a:ext>
            </a:extLst>
          </p:cNvPr>
          <p:cNvSpPr txBox="1"/>
          <p:nvPr/>
        </p:nvSpPr>
        <p:spPr>
          <a:xfrm>
            <a:off x="2206801" y="3572276"/>
            <a:ext cx="1655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Low 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09696-825B-7246-AC04-11B0F2BC0657}"/>
              </a:ext>
            </a:extLst>
          </p:cNvPr>
          <p:cNvSpPr txBox="1"/>
          <p:nvPr/>
        </p:nvSpPr>
        <p:spPr>
          <a:xfrm>
            <a:off x="2230865" y="5005298"/>
            <a:ext cx="88432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6D2E1-6FAE-D349-88CD-E8CCF4D1F45D}"/>
              </a:ext>
            </a:extLst>
          </p:cNvPr>
          <p:cNvSpPr txBox="1"/>
          <p:nvPr/>
        </p:nvSpPr>
        <p:spPr>
          <a:xfrm>
            <a:off x="6012220" y="6519446"/>
            <a:ext cx="344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Katz,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3793477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D8B66-276D-6145-9D6B-7092131008CA}"/>
              </a:ext>
            </a:extLst>
          </p:cNvPr>
          <p:cNvSpPr txBox="1"/>
          <p:nvPr/>
        </p:nvSpPr>
        <p:spPr>
          <a:xfrm>
            <a:off x="362267" y="720360"/>
            <a:ext cx="88432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Peclet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4D0610-12C9-464C-8C69-5958A623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1" y="2319463"/>
            <a:ext cx="1550639" cy="95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CC0C3-FFFF-5E45-A975-BF7CE52B6F40}"/>
              </a:ext>
            </a:extLst>
          </p:cNvPr>
          <p:cNvSpPr txBox="1"/>
          <p:nvPr/>
        </p:nvSpPr>
        <p:spPr>
          <a:xfrm>
            <a:off x="5207850" y="2285927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advective vs. diffusive heat transport (analogous, and can be transformed into, the Rayleigh number)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A721F-2DB9-8A41-9225-3FC15B241BB4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9399C3-C8E6-0741-AAB3-FE61C568C15F}"/>
              </a:ext>
            </a:extLst>
          </p:cNvPr>
          <p:cNvSpPr/>
          <p:nvPr/>
        </p:nvSpPr>
        <p:spPr>
          <a:xfrm>
            <a:off x="362267" y="720360"/>
            <a:ext cx="4618807" cy="1340608"/>
          </a:xfrm>
          <a:prstGeom prst="rect">
            <a:avLst/>
          </a:prstGeom>
          <a:solidFill>
            <a:schemeClr val="bg1">
              <a:alpha val="7691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58729-1FB3-1346-A595-B3BEEF9B4D2E}"/>
              </a:ext>
            </a:extLst>
          </p:cNvPr>
          <p:cNvSpPr txBox="1"/>
          <p:nvPr/>
        </p:nvSpPr>
        <p:spPr>
          <a:xfrm>
            <a:off x="3478628" y="3205149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diffusive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5B812-1C9B-6C47-A3EB-9DF3DBAADA08}"/>
              </a:ext>
            </a:extLst>
          </p:cNvPr>
          <p:cNvSpPr txBox="1"/>
          <p:nvPr/>
        </p:nvSpPr>
        <p:spPr>
          <a:xfrm>
            <a:off x="3493367" y="1869567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advective  rate</a:t>
            </a:r>
          </a:p>
        </p:txBody>
      </p:sp>
    </p:spTree>
    <p:extLst>
      <p:ext uri="{BB962C8B-B14F-4D97-AF65-F5344CB8AC3E}">
        <p14:creationId xmlns:p14="http://schemas.microsoft.com/office/powerpoint/2010/main" val="512028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D8B66-276D-6145-9D6B-7092131008CA}"/>
              </a:ext>
            </a:extLst>
          </p:cNvPr>
          <p:cNvSpPr txBox="1"/>
          <p:nvPr/>
        </p:nvSpPr>
        <p:spPr>
          <a:xfrm>
            <a:off x="362267" y="720360"/>
            <a:ext cx="88432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Peclet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4D0610-12C9-464C-8C69-5958A623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1" y="2319463"/>
            <a:ext cx="1550639" cy="95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CC0C3-FFFF-5E45-A975-BF7CE52B6F40}"/>
              </a:ext>
            </a:extLst>
          </p:cNvPr>
          <p:cNvSpPr txBox="1"/>
          <p:nvPr/>
        </p:nvSpPr>
        <p:spPr>
          <a:xfrm>
            <a:off x="5207850" y="2285927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advective vs. diffusive heat transport (analogous, and can be transformed into, the Rayleigh number)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A721F-2DB9-8A41-9225-3FC15B241BB4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9399C3-C8E6-0741-AAB3-FE61C568C15F}"/>
              </a:ext>
            </a:extLst>
          </p:cNvPr>
          <p:cNvSpPr/>
          <p:nvPr/>
        </p:nvSpPr>
        <p:spPr>
          <a:xfrm>
            <a:off x="362267" y="720360"/>
            <a:ext cx="4618807" cy="1340608"/>
          </a:xfrm>
          <a:prstGeom prst="rect">
            <a:avLst/>
          </a:prstGeom>
          <a:solidFill>
            <a:schemeClr val="bg1">
              <a:alpha val="7691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58729-1FB3-1346-A595-B3BEEF9B4D2E}"/>
              </a:ext>
            </a:extLst>
          </p:cNvPr>
          <p:cNvSpPr txBox="1"/>
          <p:nvPr/>
        </p:nvSpPr>
        <p:spPr>
          <a:xfrm>
            <a:off x="3478628" y="3205149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diffusive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5B812-1C9B-6C47-A3EB-9DF3DBAADA08}"/>
              </a:ext>
            </a:extLst>
          </p:cNvPr>
          <p:cNvSpPr txBox="1"/>
          <p:nvPr/>
        </p:nvSpPr>
        <p:spPr>
          <a:xfrm>
            <a:off x="3493367" y="1869567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advective  rate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DD466E6-C881-2C4F-BD2A-0C6616450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05" y="3205149"/>
            <a:ext cx="3024120" cy="34986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93F893-851B-BF48-8106-9C5FFA3ED35E}"/>
              </a:ext>
            </a:extLst>
          </p:cNvPr>
          <p:cNvSpPr txBox="1"/>
          <p:nvPr/>
        </p:nvSpPr>
        <p:spPr>
          <a:xfrm>
            <a:off x="3230225" y="4134213"/>
            <a:ext cx="1655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Low 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76C964-D60C-EE4A-8259-6EACAF560744}"/>
              </a:ext>
            </a:extLst>
          </p:cNvPr>
          <p:cNvSpPr txBox="1"/>
          <p:nvPr/>
        </p:nvSpPr>
        <p:spPr>
          <a:xfrm>
            <a:off x="3256835" y="5703497"/>
            <a:ext cx="1655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Pe</a:t>
            </a:r>
          </a:p>
        </p:txBody>
      </p:sp>
    </p:spTree>
    <p:extLst>
      <p:ext uri="{BB962C8B-B14F-4D97-AF65-F5344CB8AC3E}">
        <p14:creationId xmlns:p14="http://schemas.microsoft.com/office/powerpoint/2010/main" val="2360197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F855BE-DD96-1F4C-8C5A-AF7A5C560604}"/>
              </a:ext>
            </a:extLst>
          </p:cNvPr>
          <p:cNvSpPr txBox="1"/>
          <p:nvPr/>
        </p:nvSpPr>
        <p:spPr>
          <a:xfrm>
            <a:off x="362267" y="720360"/>
            <a:ext cx="88432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Peclet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4D0610-12C9-464C-8C69-5958A623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1" y="2319463"/>
            <a:ext cx="1550639" cy="95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CC0C3-FFFF-5E45-A975-BF7CE52B6F40}"/>
              </a:ext>
            </a:extLst>
          </p:cNvPr>
          <p:cNvSpPr txBox="1"/>
          <p:nvPr/>
        </p:nvSpPr>
        <p:spPr>
          <a:xfrm>
            <a:off x="5207850" y="2285927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advective vs. diffusive heat transport (analogous, and can be transformed into, the Rayleigh number)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A721F-2DB9-8A41-9225-3FC15B241BB4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58729-1FB3-1346-A595-B3BEEF9B4D2E}"/>
              </a:ext>
            </a:extLst>
          </p:cNvPr>
          <p:cNvSpPr txBox="1"/>
          <p:nvPr/>
        </p:nvSpPr>
        <p:spPr>
          <a:xfrm>
            <a:off x="3478628" y="3205149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diffusive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5B812-1C9B-6C47-A3EB-9DF3DBAADA08}"/>
              </a:ext>
            </a:extLst>
          </p:cNvPr>
          <p:cNvSpPr txBox="1"/>
          <p:nvPr/>
        </p:nvSpPr>
        <p:spPr>
          <a:xfrm>
            <a:off x="3493367" y="1869567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advective  rate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E4DAE0E-4940-8646-9330-989A4DAA5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895" y="3710716"/>
            <a:ext cx="1550639" cy="10635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EDA2C9-7F60-2E41-87A6-F2EEDDAC83C1}"/>
              </a:ext>
            </a:extLst>
          </p:cNvPr>
          <p:cNvSpPr/>
          <p:nvPr/>
        </p:nvSpPr>
        <p:spPr>
          <a:xfrm>
            <a:off x="3101896" y="996342"/>
            <a:ext cx="1708748" cy="2784288"/>
          </a:xfrm>
          <a:prstGeom prst="rect">
            <a:avLst/>
          </a:prstGeom>
          <a:solidFill>
            <a:schemeClr val="bg1">
              <a:alpha val="7691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8C32F-673D-C146-9CA7-0E0DCF042C39}"/>
              </a:ext>
            </a:extLst>
          </p:cNvPr>
          <p:cNvSpPr txBox="1"/>
          <p:nvPr/>
        </p:nvSpPr>
        <p:spPr>
          <a:xfrm>
            <a:off x="5208733" y="3580891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solid vs. fluid deformation of material undergoing deformation for t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De &lt;&lt; 1 gives fluid behavior (e.g., in mantle, De ~ 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-5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FE4D31-A643-FE40-8877-8E2AD61B798B}"/>
              </a:ext>
            </a:extLst>
          </p:cNvPr>
          <p:cNvSpPr/>
          <p:nvPr/>
        </p:nvSpPr>
        <p:spPr>
          <a:xfrm>
            <a:off x="325640" y="644712"/>
            <a:ext cx="2749483" cy="2784288"/>
          </a:xfrm>
          <a:prstGeom prst="rect">
            <a:avLst/>
          </a:prstGeom>
          <a:solidFill>
            <a:schemeClr val="bg1">
              <a:alpha val="7691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77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F855BE-DD96-1F4C-8C5A-AF7A5C560604}"/>
              </a:ext>
            </a:extLst>
          </p:cNvPr>
          <p:cNvSpPr txBox="1"/>
          <p:nvPr/>
        </p:nvSpPr>
        <p:spPr>
          <a:xfrm>
            <a:off x="362267" y="720360"/>
            <a:ext cx="8843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Reynolds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Peclet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Nusselt number: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69819-214E-3245-9FF2-20E48057977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few other important non-dimensional numbers…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B77DE2-0430-4C42-8D9B-B7B55EA4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9" y="1113734"/>
            <a:ext cx="2197583" cy="947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4D0610-12C9-464C-8C69-5958A623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1" y="2319463"/>
            <a:ext cx="1550639" cy="95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CC0C3-FFFF-5E45-A975-BF7CE52B6F40}"/>
              </a:ext>
            </a:extLst>
          </p:cNvPr>
          <p:cNvSpPr txBox="1"/>
          <p:nvPr/>
        </p:nvSpPr>
        <p:spPr>
          <a:xfrm>
            <a:off x="5207850" y="2285927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advective vs. diffusive heat transport (analogous, and can be transformed into, the Rayleigh number)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A721F-2DB9-8A41-9225-3FC15B241BB4}"/>
              </a:ext>
            </a:extLst>
          </p:cNvPr>
          <p:cNvSpPr txBox="1"/>
          <p:nvPr/>
        </p:nvSpPr>
        <p:spPr>
          <a:xfrm>
            <a:off x="5183787" y="970450"/>
            <a:ext cx="376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Measures: How important inertial terms are relative to stresses (note overlap with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#). For Earth’s mantle Re ~10</a:t>
            </a:r>
            <a:r>
              <a:rPr lang="en-US" sz="1600" baseline="30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-22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Further justification for using Stokes.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58729-1FB3-1346-A595-B3BEEF9B4D2E}"/>
              </a:ext>
            </a:extLst>
          </p:cNvPr>
          <p:cNvSpPr txBox="1"/>
          <p:nvPr/>
        </p:nvSpPr>
        <p:spPr>
          <a:xfrm>
            <a:off x="3478628" y="3205149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diffusive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5B812-1C9B-6C47-A3EB-9DF3DBAADA08}"/>
              </a:ext>
            </a:extLst>
          </p:cNvPr>
          <p:cNvSpPr txBox="1"/>
          <p:nvPr/>
        </p:nvSpPr>
        <p:spPr>
          <a:xfrm>
            <a:off x="3493367" y="1869567"/>
            <a:ext cx="131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advective  rate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E4DAE0E-4940-8646-9330-989A4DAA5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895" y="3710716"/>
            <a:ext cx="1550639" cy="1063579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D03BF73-9CEF-E04C-BB10-3A8E6268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117" y="5135268"/>
            <a:ext cx="2066245" cy="10726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98C32F-673D-C146-9CA7-0E0DCF042C39}"/>
              </a:ext>
            </a:extLst>
          </p:cNvPr>
          <p:cNvSpPr txBox="1"/>
          <p:nvPr/>
        </p:nvSpPr>
        <p:spPr>
          <a:xfrm>
            <a:off x="5208733" y="3580891"/>
            <a:ext cx="34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solid vs. fluid deformation of material undergoing deformation for t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De &lt;&lt; 1 gives fluid behavior (e.g., in mantle, De ~ 10</a:t>
            </a:r>
            <a:r>
              <a:rPr lang="en-US" sz="1600" baseline="300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-5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9399C3-C8E6-0741-AAB3-FE61C568C15F}"/>
              </a:ext>
            </a:extLst>
          </p:cNvPr>
          <p:cNvSpPr/>
          <p:nvPr/>
        </p:nvSpPr>
        <p:spPr>
          <a:xfrm>
            <a:off x="359007" y="720360"/>
            <a:ext cx="4618807" cy="4053935"/>
          </a:xfrm>
          <a:prstGeom prst="rect">
            <a:avLst/>
          </a:prstGeom>
          <a:solidFill>
            <a:schemeClr val="bg1">
              <a:alpha val="7691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8AA6F-18A7-7443-98F6-23C48A4A21FD}"/>
              </a:ext>
            </a:extLst>
          </p:cNvPr>
          <p:cNvSpPr txBox="1"/>
          <p:nvPr/>
        </p:nvSpPr>
        <p:spPr>
          <a:xfrm>
            <a:off x="5207850" y="5060422"/>
            <a:ext cx="3165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Measures relative importance of conductive heat transport. Scales with the Rayleigh number, e.g., Nu ~ Ra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1/3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 simple convection.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DF905-8DA8-2841-A0AD-B38DA5871E2B}"/>
              </a:ext>
            </a:extLst>
          </p:cNvPr>
          <p:cNvSpPr txBox="1"/>
          <p:nvPr/>
        </p:nvSpPr>
        <p:spPr>
          <a:xfrm>
            <a:off x="3218576" y="6181263"/>
            <a:ext cx="1317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conductive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316D0-B82C-8C44-BCDF-49CF98A4CB15}"/>
              </a:ext>
            </a:extLst>
          </p:cNvPr>
          <p:cNvSpPr txBox="1"/>
          <p:nvPr/>
        </p:nvSpPr>
        <p:spPr>
          <a:xfrm>
            <a:off x="3251037" y="4978821"/>
            <a:ext cx="1317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14420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19" name="Picture 1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ACF5774-AF33-294D-B39F-2966E56F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E337873B-1575-B14A-B34D-E66F4CAC2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70DAC-FCC7-D346-8B32-2D6C75F2537F}"/>
              </a:ext>
            </a:extLst>
          </p:cNvPr>
          <p:cNvSpPr txBox="1"/>
          <p:nvPr/>
        </p:nvSpPr>
        <p:spPr>
          <a:xfrm>
            <a:off x="6015" y="46449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 an incompressible, Newtonian fluid without inertia)</a:t>
            </a:r>
          </a:p>
        </p:txBody>
      </p:sp>
    </p:spTree>
    <p:extLst>
      <p:ext uri="{BB962C8B-B14F-4D97-AF65-F5344CB8AC3E}">
        <p14:creationId xmlns:p14="http://schemas.microsoft.com/office/powerpoint/2010/main" val="1202302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43544" y="0"/>
            <a:ext cx="8984344" cy="774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Three conservation equations (mass, momentum, energy) need to describe fluid flow. (Three unknowns: pressure, velocity, temperature)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mantle convection, we can drop the inertial term from the conservation of momentum: Stokes equations.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also often assume incompressibility (cons. of mass becomes divergence of velocity = 0).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Non-dimensional of equations a very useful tool.</a:t>
            </a:r>
            <a:endParaRPr lang="en-US" sz="2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>
                <a:latin typeface="Segoe UI Symbol" panose="020B0502040204020203" pitchFamily="34" charset="0"/>
                <a:ea typeface="Segoe UI Symbol" panose="020B0502040204020203" pitchFamily="34" charset="0"/>
              </a:rPr>
              <a:t>Important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non-dim numbers: </a:t>
            </a:r>
            <a:r>
              <a:rPr lang="en-US" sz="2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Pr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Ra, Pe, Re, Nu, De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7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19" name="Picture 1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ACF5774-AF33-294D-B39F-2966E56F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E337873B-1575-B14A-B34D-E66F4CAC2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4541BB0-7EA0-9D45-9915-5FB25B8A6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88" y="5857056"/>
            <a:ext cx="2910305" cy="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70DAC-FCC7-D346-8B32-2D6C75F2537F}"/>
              </a:ext>
            </a:extLst>
          </p:cNvPr>
          <p:cNvSpPr txBox="1"/>
          <p:nvPr/>
        </p:nvSpPr>
        <p:spPr>
          <a:xfrm>
            <a:off x="6015" y="46449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 an incompressible, Newtonian fluid without inertia)</a:t>
            </a:r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81B2C006-0060-7544-A4A0-BB24B64B8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96" y="5388355"/>
            <a:ext cx="1790700" cy="137160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A3E06C7B-A207-B547-BD1B-2AFFCB819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369" y="5706353"/>
            <a:ext cx="2887242" cy="735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7D3928-7CC6-6C42-8427-9A17BECCC952}"/>
              </a:ext>
            </a:extLst>
          </p:cNvPr>
          <p:cNvSpPr/>
          <p:nvPr/>
        </p:nvSpPr>
        <p:spPr>
          <a:xfrm>
            <a:off x="1281363" y="1104603"/>
            <a:ext cx="6581273" cy="421105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7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8B16DB-9705-D54E-ACA2-3D9852D18C72}"/>
              </a:ext>
            </a:extLst>
          </p:cNvPr>
          <p:cNvSpPr/>
          <p:nvPr/>
        </p:nvSpPr>
        <p:spPr>
          <a:xfrm>
            <a:off x="2033338" y="1612235"/>
            <a:ext cx="5209674" cy="1201344"/>
          </a:xfrm>
          <a:prstGeom prst="rect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8F786-FF5A-DB49-994D-6303726A3A29}"/>
              </a:ext>
            </a:extLst>
          </p:cNvPr>
          <p:cNvSpPr txBox="1"/>
          <p:nvPr/>
        </p:nvSpPr>
        <p:spPr>
          <a:xfrm>
            <a:off x="1403684" y="1159260"/>
            <a:ext cx="290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Cons. of energy</a:t>
            </a:r>
          </a:p>
        </p:txBody>
      </p:sp>
      <p:pic>
        <p:nvPicPr>
          <p:cNvPr id="9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D0F226C-6DBC-BD4A-915D-64E08E65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D1A7F37-08F8-0945-BA96-5A6F2FCA3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190CB-3D34-0C43-B72B-0420C3E00B4A}"/>
              </a:ext>
            </a:extLst>
          </p:cNvPr>
          <p:cNvSpPr txBox="1"/>
          <p:nvPr/>
        </p:nvSpPr>
        <p:spPr>
          <a:xfrm>
            <a:off x="6015" y="46449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 an incompressible, Newtonian fluid without inertia)</a:t>
            </a:r>
          </a:p>
        </p:txBody>
      </p:sp>
    </p:spTree>
    <p:extLst>
      <p:ext uri="{BB962C8B-B14F-4D97-AF65-F5344CB8AC3E}">
        <p14:creationId xmlns:p14="http://schemas.microsoft.com/office/powerpoint/2010/main" val="105367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pic>
        <p:nvPicPr>
          <p:cNvPr id="13" name="Picture 1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5D91C40-F4AB-E14C-ACB1-5ECB207A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B0C05884-90C5-CF44-83F7-957ED73B2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368A2A-F1E6-DB41-99AA-5B0A74F8E101}"/>
              </a:ext>
            </a:extLst>
          </p:cNvPr>
          <p:cNvSpPr/>
          <p:nvPr/>
        </p:nvSpPr>
        <p:spPr>
          <a:xfrm>
            <a:off x="2033338" y="2932489"/>
            <a:ext cx="5209674" cy="956465"/>
          </a:xfrm>
          <a:prstGeom prst="rect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D9DB4-A8B5-6144-A34E-FCE4A1D554B7}"/>
              </a:ext>
            </a:extLst>
          </p:cNvPr>
          <p:cNvSpPr txBox="1"/>
          <p:nvPr/>
        </p:nvSpPr>
        <p:spPr>
          <a:xfrm>
            <a:off x="5758157" y="3877139"/>
            <a:ext cx="290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Cons. of momentum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3BC32-5580-2047-AA2D-568CCFBAA3D6}"/>
              </a:ext>
            </a:extLst>
          </p:cNvPr>
          <p:cNvSpPr txBox="1"/>
          <p:nvPr/>
        </p:nvSpPr>
        <p:spPr>
          <a:xfrm>
            <a:off x="6015" y="46449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 an incompressible, Newtonian fluid without inertia)</a:t>
            </a:r>
          </a:p>
        </p:txBody>
      </p:sp>
    </p:spTree>
    <p:extLst>
      <p:ext uri="{BB962C8B-B14F-4D97-AF65-F5344CB8AC3E}">
        <p14:creationId xmlns:p14="http://schemas.microsoft.com/office/powerpoint/2010/main" val="42242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F6994DA-2C08-BD48-839D-652ACD6E7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7" y="4180521"/>
            <a:ext cx="2563106" cy="76479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58FCF17A-3D9E-2844-AF0A-3D5F14CDE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40" y="2919162"/>
            <a:ext cx="3803318" cy="105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deformation: The conservation equations</a:t>
            </a:r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FA5E0813-4FD6-8643-8819-0F011C66C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225" y="1734435"/>
            <a:ext cx="4754149" cy="1136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7555E-A150-2945-9501-CDD001ABC9F0}"/>
              </a:ext>
            </a:extLst>
          </p:cNvPr>
          <p:cNvSpPr/>
          <p:nvPr/>
        </p:nvSpPr>
        <p:spPr>
          <a:xfrm>
            <a:off x="2033338" y="4058989"/>
            <a:ext cx="5209674" cy="956465"/>
          </a:xfrm>
          <a:prstGeom prst="rect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D9DB4-A8B5-6144-A34E-FCE4A1D554B7}"/>
              </a:ext>
            </a:extLst>
          </p:cNvPr>
          <p:cNvSpPr txBox="1"/>
          <p:nvPr/>
        </p:nvSpPr>
        <p:spPr>
          <a:xfrm>
            <a:off x="5853553" y="5060278"/>
            <a:ext cx="3024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Cons. of mass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sz="2000" i="1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mass continuity equation)</a:t>
            </a:r>
            <a:endParaRPr lang="en-US" sz="2000" dirty="0">
              <a:solidFill>
                <a:schemeClr val="accent2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03B46-85CC-184B-8F87-E0495DE0D4B1}"/>
              </a:ext>
            </a:extLst>
          </p:cNvPr>
          <p:cNvSpPr txBox="1"/>
          <p:nvPr/>
        </p:nvSpPr>
        <p:spPr>
          <a:xfrm>
            <a:off x="6015" y="46449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 an incompressible, Newtonian fluid without inertia)</a:t>
            </a:r>
          </a:p>
        </p:txBody>
      </p:sp>
    </p:spTree>
    <p:extLst>
      <p:ext uri="{BB962C8B-B14F-4D97-AF65-F5344CB8AC3E}">
        <p14:creationId xmlns:p14="http://schemas.microsoft.com/office/powerpoint/2010/main" val="118129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3246</TotalTime>
  <Words>2216</Words>
  <Application>Microsoft Macintosh PowerPoint</Application>
  <PresentationFormat>On-screen Show (4:3)</PresentationFormat>
  <Paragraphs>392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101</cp:revision>
  <dcterms:created xsi:type="dcterms:W3CDTF">2021-07-09T17:19:50Z</dcterms:created>
  <dcterms:modified xsi:type="dcterms:W3CDTF">2021-12-30T20:00:28Z</dcterms:modified>
</cp:coreProperties>
</file>